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359" r:id="rId2"/>
    <p:sldId id="362" r:id="rId3"/>
    <p:sldId id="363" r:id="rId4"/>
    <p:sldId id="361" r:id="rId5"/>
    <p:sldId id="357" r:id="rId6"/>
    <p:sldId id="256" r:id="rId7"/>
    <p:sldId id="360" r:id="rId8"/>
    <p:sldId id="350" r:id="rId9"/>
    <p:sldId id="349" r:id="rId10"/>
    <p:sldId id="355" r:id="rId11"/>
    <p:sldId id="354" r:id="rId12"/>
    <p:sldId id="358" r:id="rId13"/>
    <p:sldId id="351" r:id="rId14"/>
    <p:sldId id="353" r:id="rId15"/>
    <p:sldId id="367" r:id="rId16"/>
    <p:sldId id="366" r:id="rId17"/>
    <p:sldId id="364" r:id="rId18"/>
    <p:sldId id="365" r:id="rId19"/>
    <p:sldId id="368" r:id="rId20"/>
    <p:sldId id="369" r:id="rId21"/>
    <p:sldId id="370" r:id="rId22"/>
    <p:sldId id="352" r:id="rId23"/>
    <p:sldId id="372" r:id="rId24"/>
    <p:sldId id="374" r:id="rId25"/>
    <p:sldId id="373" r:id="rId26"/>
    <p:sldId id="371" r:id="rId27"/>
    <p:sldId id="378" r:id="rId28"/>
    <p:sldId id="377" r:id="rId29"/>
    <p:sldId id="376" r:id="rId30"/>
    <p:sldId id="375" r:id="rId31"/>
    <p:sldId id="379" r:id="rId32"/>
    <p:sldId id="356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68">
          <p15:clr>
            <a:srgbClr val="A4A3A4"/>
          </p15:clr>
        </p15:guide>
        <p15:guide id="4" pos="7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33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ітлий стиль 2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ий стиль 2 –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ий стиль 2 –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59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  <p:guide pos="3168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95BE4-D9FD-40DC-96E2-DFCDAFB0745D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376B218-57C8-4418-B7AB-391503E088B1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Базовий компонен­т (художньо-продуктивна, музична, театралізована)</a:t>
          </a:r>
        </a:p>
      </dgm:t>
    </dgm:pt>
    <dgm:pt modelId="{0C184A0C-18D1-4E78-B16A-FC95E895C0BD}" type="parTrans" cxnId="{DA97BEBB-D72E-4AEA-85A0-B65FF84FFB6C}">
      <dgm:prSet/>
      <dgm:spPr/>
      <dgm:t>
        <a:bodyPr/>
        <a:lstStyle/>
        <a:p>
          <a:endParaRPr lang="uk-UA"/>
        </a:p>
      </dgm:t>
    </dgm:pt>
    <dgm:pt modelId="{3DBEFBD4-B797-4789-ABEC-98C2C1E38B2F}" type="sibTrans" cxnId="{DA97BEBB-D72E-4AEA-85A0-B65FF84FFB6C}">
      <dgm:prSet/>
      <dgm:spPr/>
      <dgm:t>
        <a:bodyPr/>
        <a:lstStyle/>
        <a:p>
          <a:endParaRPr lang="uk-UA"/>
        </a:p>
      </dgm:t>
    </dgm:pt>
    <dgm:pt modelId="{2179F54C-8517-4649-9BD7-421A3411B5DC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«Соняшник» </a:t>
          </a:r>
        </a:p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(музикування, співи, музично-ритмічні рухи, музично-дидактичні ігри та вправи, свята й дозвілля)</a:t>
          </a:r>
        </a:p>
      </dgm:t>
    </dgm:pt>
    <dgm:pt modelId="{8FF65104-E18A-44A9-974C-C418A0115C7A}" type="parTrans" cxnId="{C7713BA0-7370-4D6F-A8A8-776A78D11286}">
      <dgm:prSet/>
      <dgm:spPr/>
      <dgm:t>
        <a:bodyPr/>
        <a:lstStyle/>
        <a:p>
          <a:endParaRPr lang="uk-UA"/>
        </a:p>
      </dgm:t>
    </dgm:pt>
    <dgm:pt modelId="{23F9D7F1-02DE-47DA-AA3D-BC924B23C583}" type="sibTrans" cxnId="{C7713BA0-7370-4D6F-A8A8-776A78D11286}">
      <dgm:prSet/>
      <dgm:spPr/>
      <dgm:t>
        <a:bodyPr/>
        <a:lstStyle/>
        <a:p>
          <a:endParaRPr lang="uk-UA"/>
        </a:p>
      </dgm:t>
    </dgm:pt>
    <dgm:pt modelId="{17913926-97A1-4DAF-B6B4-B7A1344DFCF8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«Українське </a:t>
          </a:r>
          <a:r>
            <a:rPr lang="uk-UA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дошкілля</a:t>
          </a:r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(слухання музики, співи та музично-ритмічні рухи)</a:t>
          </a:r>
        </a:p>
      </dgm:t>
    </dgm:pt>
    <dgm:pt modelId="{28E25CB6-22C4-4AA6-9EE7-6A6CF6188FCB}" type="parTrans" cxnId="{12C06C4C-F469-43A6-B0B0-4B3B62663DD7}">
      <dgm:prSet/>
      <dgm:spPr/>
      <dgm:t>
        <a:bodyPr/>
        <a:lstStyle/>
        <a:p>
          <a:endParaRPr lang="uk-UA"/>
        </a:p>
      </dgm:t>
    </dgm:pt>
    <dgm:pt modelId="{4A149CBA-82E5-4C33-9005-6E2C3D6DA146}" type="sibTrans" cxnId="{12C06C4C-F469-43A6-B0B0-4B3B62663DD7}">
      <dgm:prSet/>
      <dgm:spPr/>
      <dgm:t>
        <a:bodyPr/>
        <a:lstStyle/>
        <a:p>
          <a:endParaRPr lang="uk-UA"/>
        </a:p>
      </dgm:t>
    </dgm:pt>
    <dgm:pt modelId="{B8D786AF-41C9-42B0-B610-B04BD55A9502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«Впевнений старт» </a:t>
          </a:r>
        </a:p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(слухання музики з поданням орієнтовного репертуару; співи з переліком співаночок, пісенним репертуаром; музично-ритмічні рухи; танці; хороводи; ігри; гра на дитячих музичних інструментах; розваги; свята)</a:t>
          </a:r>
        </a:p>
      </dgm:t>
    </dgm:pt>
    <dgm:pt modelId="{ACCEE1B2-3263-4EC5-B012-1018D0D54D95}" type="parTrans" cxnId="{100FAC0F-68CA-45BA-8659-46857943BF6D}">
      <dgm:prSet/>
      <dgm:spPr/>
      <dgm:t>
        <a:bodyPr/>
        <a:lstStyle/>
        <a:p>
          <a:endParaRPr lang="uk-UA"/>
        </a:p>
      </dgm:t>
    </dgm:pt>
    <dgm:pt modelId="{9BB56120-D6D6-41B7-B310-8CF9F082EBA2}" type="sibTrans" cxnId="{100FAC0F-68CA-45BA-8659-46857943BF6D}">
      <dgm:prSet/>
      <dgm:spPr/>
      <dgm:t>
        <a:bodyPr/>
        <a:lstStyle/>
        <a:p>
          <a:endParaRPr lang="uk-UA"/>
        </a:p>
      </dgm:t>
    </dgm:pt>
    <dgm:pt modelId="{857FEB39-34B1-414E-A3F3-67FBDDF38011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«Дитина»</a:t>
          </a:r>
        </a:p>
        <a:p>
          <a:r>
            <a: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Музика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дитячих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музичних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інструментах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Театральне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образотворення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  <a:endParaRPr lang="uk-UA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FE00F-A95E-4072-8C1F-175E0F8D0E44}" type="parTrans" cxnId="{743B527E-64A1-42FF-A4B9-EC450A48502F}">
      <dgm:prSet/>
      <dgm:spPr/>
      <dgm:t>
        <a:bodyPr/>
        <a:lstStyle/>
        <a:p>
          <a:endParaRPr lang="uk-UA"/>
        </a:p>
      </dgm:t>
    </dgm:pt>
    <dgm:pt modelId="{CF9216E9-630A-4933-AE62-63A4E42CE6B8}" type="sibTrans" cxnId="{743B527E-64A1-42FF-A4B9-EC450A48502F}">
      <dgm:prSet/>
      <dgm:spPr/>
      <dgm:t>
        <a:bodyPr/>
        <a:lstStyle/>
        <a:p>
          <a:endParaRPr lang="uk-UA"/>
        </a:p>
      </dgm:t>
    </dgm:pt>
    <dgm:pt modelId="{19BBE713-C72A-4A84-9B0A-A27535CDBF0B}" type="pres">
      <dgm:prSet presAssocID="{44995BE4-D9FD-40DC-96E2-DFCDAFB074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947AA8-057A-437F-90AC-B17264818C31}" type="pres">
      <dgm:prSet presAssocID="{44995BE4-D9FD-40DC-96E2-DFCDAFB0745D}" presName="matrix" presStyleCnt="0"/>
      <dgm:spPr/>
    </dgm:pt>
    <dgm:pt modelId="{132ED579-5DAC-4098-B7CA-A71FA7980451}" type="pres">
      <dgm:prSet presAssocID="{44995BE4-D9FD-40DC-96E2-DFCDAFB0745D}" presName="tile1" presStyleLbl="node1" presStyleIdx="0" presStyleCnt="4"/>
      <dgm:spPr/>
      <dgm:t>
        <a:bodyPr/>
        <a:lstStyle/>
        <a:p>
          <a:endParaRPr lang="ru-RU"/>
        </a:p>
      </dgm:t>
    </dgm:pt>
    <dgm:pt modelId="{3D60DD90-3AF6-4B61-BBFF-5AF6DE5B5817}" type="pres">
      <dgm:prSet presAssocID="{44995BE4-D9FD-40DC-96E2-DFCDAFB074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A9D4-26BB-4E2E-BF58-CDFFF8696B00}" type="pres">
      <dgm:prSet presAssocID="{44995BE4-D9FD-40DC-96E2-DFCDAFB0745D}" presName="tile2" presStyleLbl="node1" presStyleIdx="1" presStyleCnt="4"/>
      <dgm:spPr/>
      <dgm:t>
        <a:bodyPr/>
        <a:lstStyle/>
        <a:p>
          <a:endParaRPr lang="ru-RU"/>
        </a:p>
      </dgm:t>
    </dgm:pt>
    <dgm:pt modelId="{B55DF564-CC40-4EDB-AC06-CED80091B504}" type="pres">
      <dgm:prSet presAssocID="{44995BE4-D9FD-40DC-96E2-DFCDAFB074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8C145-C575-46D8-BD29-9F7167B08506}" type="pres">
      <dgm:prSet presAssocID="{44995BE4-D9FD-40DC-96E2-DFCDAFB0745D}" presName="tile3" presStyleLbl="node1" presStyleIdx="2" presStyleCnt="4"/>
      <dgm:spPr/>
      <dgm:t>
        <a:bodyPr/>
        <a:lstStyle/>
        <a:p>
          <a:endParaRPr lang="ru-RU"/>
        </a:p>
      </dgm:t>
    </dgm:pt>
    <dgm:pt modelId="{FDD857C8-0756-4B49-AF72-2AD09BD51B98}" type="pres">
      <dgm:prSet presAssocID="{44995BE4-D9FD-40DC-96E2-DFCDAFB074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74B58-8C0D-462C-AF62-2562D245628C}" type="pres">
      <dgm:prSet presAssocID="{44995BE4-D9FD-40DC-96E2-DFCDAFB0745D}" presName="tile4" presStyleLbl="node1" presStyleIdx="3" presStyleCnt="4"/>
      <dgm:spPr/>
      <dgm:t>
        <a:bodyPr/>
        <a:lstStyle/>
        <a:p>
          <a:endParaRPr lang="ru-RU"/>
        </a:p>
      </dgm:t>
    </dgm:pt>
    <dgm:pt modelId="{998CC2C6-3838-4695-87FD-96B1FC68B82B}" type="pres">
      <dgm:prSet presAssocID="{44995BE4-D9FD-40DC-96E2-DFCDAFB074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14A0A-039E-412D-8E18-089298E3CEA8}" type="pres">
      <dgm:prSet presAssocID="{44995BE4-D9FD-40DC-96E2-DFCDAFB0745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7BEBB-D72E-4AEA-85A0-B65FF84FFB6C}" srcId="{44995BE4-D9FD-40DC-96E2-DFCDAFB0745D}" destId="{3376B218-57C8-4418-B7AB-391503E088B1}" srcOrd="0" destOrd="0" parTransId="{0C184A0C-18D1-4E78-B16A-FC95E895C0BD}" sibTransId="{3DBEFBD4-B797-4789-ABEC-98C2C1E38B2F}"/>
    <dgm:cxn modelId="{743B527E-64A1-42FF-A4B9-EC450A48502F}" srcId="{3376B218-57C8-4418-B7AB-391503E088B1}" destId="{857FEB39-34B1-414E-A3F3-67FBDDF38011}" srcOrd="3" destOrd="0" parTransId="{52CFE00F-A95E-4072-8C1F-175E0F8D0E44}" sibTransId="{CF9216E9-630A-4933-AE62-63A4E42CE6B8}"/>
    <dgm:cxn modelId="{682EBB4D-872A-433A-A48A-C70A853E1C0F}" type="presOf" srcId="{2179F54C-8517-4649-9BD7-421A3411B5DC}" destId="{132ED579-5DAC-4098-B7CA-A71FA7980451}" srcOrd="0" destOrd="0" presId="urn:microsoft.com/office/officeart/2005/8/layout/matrix1"/>
    <dgm:cxn modelId="{26927AB7-1969-49EA-9C69-073091D539E1}" type="presOf" srcId="{3376B218-57C8-4418-B7AB-391503E088B1}" destId="{F8414A0A-039E-412D-8E18-089298E3CEA8}" srcOrd="0" destOrd="0" presId="urn:microsoft.com/office/officeart/2005/8/layout/matrix1"/>
    <dgm:cxn modelId="{0571A896-71A6-4DB4-B314-DE685FD2C306}" type="presOf" srcId="{44995BE4-D9FD-40DC-96E2-DFCDAFB0745D}" destId="{19BBE713-C72A-4A84-9B0A-A27535CDBF0B}" srcOrd="0" destOrd="0" presId="urn:microsoft.com/office/officeart/2005/8/layout/matrix1"/>
    <dgm:cxn modelId="{12C06C4C-F469-43A6-B0B0-4B3B62663DD7}" srcId="{3376B218-57C8-4418-B7AB-391503E088B1}" destId="{17913926-97A1-4DAF-B6B4-B7A1344DFCF8}" srcOrd="1" destOrd="0" parTransId="{28E25CB6-22C4-4AA6-9EE7-6A6CF6188FCB}" sibTransId="{4A149CBA-82E5-4C33-9005-6E2C3D6DA146}"/>
    <dgm:cxn modelId="{A03F4F4F-AA03-4621-B103-FB065A391B01}" type="presOf" srcId="{857FEB39-34B1-414E-A3F3-67FBDDF38011}" destId="{3A474B58-8C0D-462C-AF62-2562D245628C}" srcOrd="0" destOrd="0" presId="urn:microsoft.com/office/officeart/2005/8/layout/matrix1"/>
    <dgm:cxn modelId="{8FF2D410-AE98-4EA5-A38C-39B5DC45224B}" type="presOf" srcId="{17913926-97A1-4DAF-B6B4-B7A1344DFCF8}" destId="{B55DF564-CC40-4EDB-AC06-CED80091B504}" srcOrd="1" destOrd="0" presId="urn:microsoft.com/office/officeart/2005/8/layout/matrix1"/>
    <dgm:cxn modelId="{C7713BA0-7370-4D6F-A8A8-776A78D11286}" srcId="{3376B218-57C8-4418-B7AB-391503E088B1}" destId="{2179F54C-8517-4649-9BD7-421A3411B5DC}" srcOrd="0" destOrd="0" parTransId="{8FF65104-E18A-44A9-974C-C418A0115C7A}" sibTransId="{23F9D7F1-02DE-47DA-AA3D-BC924B23C583}"/>
    <dgm:cxn modelId="{7BFA5CF2-9812-4654-B803-DADA381FB101}" type="presOf" srcId="{B8D786AF-41C9-42B0-B610-B04BD55A9502}" destId="{FDD857C8-0756-4B49-AF72-2AD09BD51B98}" srcOrd="1" destOrd="0" presId="urn:microsoft.com/office/officeart/2005/8/layout/matrix1"/>
    <dgm:cxn modelId="{432CBF2C-AE32-41F3-AEAE-5C54C864DB87}" type="presOf" srcId="{857FEB39-34B1-414E-A3F3-67FBDDF38011}" destId="{998CC2C6-3838-4695-87FD-96B1FC68B82B}" srcOrd="1" destOrd="0" presId="urn:microsoft.com/office/officeart/2005/8/layout/matrix1"/>
    <dgm:cxn modelId="{100FAC0F-68CA-45BA-8659-46857943BF6D}" srcId="{3376B218-57C8-4418-B7AB-391503E088B1}" destId="{B8D786AF-41C9-42B0-B610-B04BD55A9502}" srcOrd="2" destOrd="0" parTransId="{ACCEE1B2-3263-4EC5-B012-1018D0D54D95}" sibTransId="{9BB56120-D6D6-41B7-B310-8CF9F082EBA2}"/>
    <dgm:cxn modelId="{FB45FBFA-6A9E-484E-9422-3B5CEE143C1C}" type="presOf" srcId="{2179F54C-8517-4649-9BD7-421A3411B5DC}" destId="{3D60DD90-3AF6-4B61-BBFF-5AF6DE5B5817}" srcOrd="1" destOrd="0" presId="urn:microsoft.com/office/officeart/2005/8/layout/matrix1"/>
    <dgm:cxn modelId="{6CA74722-680D-4785-8C8A-14178404A176}" type="presOf" srcId="{17913926-97A1-4DAF-B6B4-B7A1344DFCF8}" destId="{6CD2A9D4-26BB-4E2E-BF58-CDFFF8696B00}" srcOrd="0" destOrd="0" presId="urn:microsoft.com/office/officeart/2005/8/layout/matrix1"/>
    <dgm:cxn modelId="{9EF04969-8CFC-4E4D-92D3-9591C8F7C393}" type="presOf" srcId="{B8D786AF-41C9-42B0-B610-B04BD55A9502}" destId="{9CE8C145-C575-46D8-BD29-9F7167B08506}" srcOrd="0" destOrd="0" presId="urn:microsoft.com/office/officeart/2005/8/layout/matrix1"/>
    <dgm:cxn modelId="{807C0D62-231B-4E12-AB97-899BF50FF345}" type="presParOf" srcId="{19BBE713-C72A-4A84-9B0A-A27535CDBF0B}" destId="{BF947AA8-057A-437F-90AC-B17264818C31}" srcOrd="0" destOrd="0" presId="urn:microsoft.com/office/officeart/2005/8/layout/matrix1"/>
    <dgm:cxn modelId="{3E8B30FA-B9C6-4AEE-B18B-DEE84CE6FB7B}" type="presParOf" srcId="{BF947AA8-057A-437F-90AC-B17264818C31}" destId="{132ED579-5DAC-4098-B7CA-A71FA7980451}" srcOrd="0" destOrd="0" presId="urn:microsoft.com/office/officeart/2005/8/layout/matrix1"/>
    <dgm:cxn modelId="{7E957FB7-F153-4DC0-94FE-E74E69A243E8}" type="presParOf" srcId="{BF947AA8-057A-437F-90AC-B17264818C31}" destId="{3D60DD90-3AF6-4B61-BBFF-5AF6DE5B5817}" srcOrd="1" destOrd="0" presId="urn:microsoft.com/office/officeart/2005/8/layout/matrix1"/>
    <dgm:cxn modelId="{07DD70AC-F1E0-4661-9703-A66596593C69}" type="presParOf" srcId="{BF947AA8-057A-437F-90AC-B17264818C31}" destId="{6CD2A9D4-26BB-4E2E-BF58-CDFFF8696B00}" srcOrd="2" destOrd="0" presId="urn:microsoft.com/office/officeart/2005/8/layout/matrix1"/>
    <dgm:cxn modelId="{11F1ECA6-C155-4720-B042-422DBEC93C75}" type="presParOf" srcId="{BF947AA8-057A-437F-90AC-B17264818C31}" destId="{B55DF564-CC40-4EDB-AC06-CED80091B504}" srcOrd="3" destOrd="0" presId="urn:microsoft.com/office/officeart/2005/8/layout/matrix1"/>
    <dgm:cxn modelId="{1C8F6B56-634D-496F-A6D1-0E9D0F16EC73}" type="presParOf" srcId="{BF947AA8-057A-437F-90AC-B17264818C31}" destId="{9CE8C145-C575-46D8-BD29-9F7167B08506}" srcOrd="4" destOrd="0" presId="urn:microsoft.com/office/officeart/2005/8/layout/matrix1"/>
    <dgm:cxn modelId="{7F869487-3599-4598-BB0A-BB9FBAF55024}" type="presParOf" srcId="{BF947AA8-057A-437F-90AC-B17264818C31}" destId="{FDD857C8-0756-4B49-AF72-2AD09BD51B98}" srcOrd="5" destOrd="0" presId="urn:microsoft.com/office/officeart/2005/8/layout/matrix1"/>
    <dgm:cxn modelId="{12B334CA-83C9-4B85-B0A1-3E2B615E3B19}" type="presParOf" srcId="{BF947AA8-057A-437F-90AC-B17264818C31}" destId="{3A474B58-8C0D-462C-AF62-2562D245628C}" srcOrd="6" destOrd="0" presId="urn:microsoft.com/office/officeart/2005/8/layout/matrix1"/>
    <dgm:cxn modelId="{BB133C6E-63FC-4412-8CDB-6FB049CEC671}" type="presParOf" srcId="{BF947AA8-057A-437F-90AC-B17264818C31}" destId="{998CC2C6-3838-4695-87FD-96B1FC68B82B}" srcOrd="7" destOrd="0" presId="urn:microsoft.com/office/officeart/2005/8/layout/matrix1"/>
    <dgm:cxn modelId="{DA0BF175-4C2E-4CF6-99DB-763426507278}" type="presParOf" srcId="{19BBE713-C72A-4A84-9B0A-A27535CDBF0B}" destId="{F8414A0A-039E-412D-8E18-089298E3CE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</a:defRPr>
            </a:lvl1pPr>
          </a:lstStyle>
          <a:p>
            <a:endParaRPr lang="it-IT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</a:defRPr>
            </a:lvl1pPr>
          </a:lstStyle>
          <a:p>
            <a:endParaRPr lang="it-IT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</a:defRPr>
            </a:lvl1pPr>
          </a:lstStyle>
          <a:p>
            <a:endParaRPr lang="it-IT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</a:defRPr>
            </a:lvl1pPr>
          </a:lstStyle>
          <a:p>
            <a:fld id="{52193AD1-8F3E-437D-A414-F9D36B19410B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44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Times New Roman" pitchFamily="18" charset="0"/>
              </a:defRPr>
            </a:lvl1pPr>
          </a:lstStyle>
          <a:p>
            <a:fld id="{8153B0CD-6AE5-4A96-A084-6AB707E5A36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30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DB9-67E5-46D5-8801-9A8DD8DC5800}" type="slidenum">
              <a:rPr lang="it-IT"/>
              <a:pPr/>
              <a:t>6</a:t>
            </a:fld>
            <a:endParaRPr lang="it-IT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3B0CD-6AE5-4A96-A084-6AB707E5A36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56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F2551A-6150-44A2-A81E-7D517B8CE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9DD781EA-1388-4354-8E32-C11DFC2C9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FDA381E-F2BD-4395-8701-A5F555B9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C09768B2-E29F-48A6-8E7A-003230FC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FCD2685-2CA4-443E-B9D9-6D5C890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5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0AF8F6-9D86-4471-B86C-331CC446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E12A960D-7FA0-4EB6-8B97-397205E80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18906119-1C58-455B-861E-E95B35CA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C0C18D10-4016-4E27-8DEA-B6951CD4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02CC774D-9BB8-4558-A196-4C18E051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7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592C0630-DBE4-4C67-9463-071D88497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4050E658-2B41-46DB-A7BB-5871A52D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B0384BDC-651E-4607-A036-C8462018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ECA042AD-9D33-489E-AFBD-EF99F649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1426B07-4475-47A6-AD7A-E74F85F8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8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25B722-BB15-4D12-9ED1-79FE3B57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1FF7471A-A543-4475-87F1-96433830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96AF2BFE-89C5-42C1-B01C-350C3E8C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F740517E-485D-475D-A7F6-C84A5AF3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2872480C-0954-47EF-B87A-E22D6F2C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EFE012-48B4-4295-84AF-D605A610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CD8E9F37-B07A-4DDF-9754-BADAD1631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23A4BA1C-9992-46FA-8F96-17C9F4A4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83A9157-6989-4BE8-AF9E-5EEAD6EE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2E29E2B-A1CB-44E7-B551-23D7A048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1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E1B147-4C69-474F-9FBE-E80F445B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450396F-0938-44ED-96B6-3D8DFA40F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DB8C7540-1F8C-4D47-8AC6-DAADB784C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D4C4D039-6733-4B2D-BEA1-D1D905B4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C8B0083C-CCAE-4BA4-8BDE-59DD9AAD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7361EB0B-71C3-4AF6-A101-7315F2A6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321D8A-D4E4-4BBD-8DBE-65FF4D7C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2EBDB790-6205-4161-BC68-46E696F2E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B678350C-1246-48C6-BCF1-C7C37026E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E982769D-51AE-4E5D-9B3E-4E6B566CA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597B82AD-0275-4B40-B4C1-61A84186E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257959E5-8BA0-45E4-A0C6-BEB0EE5F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A23B0182-23F9-499B-AB06-D948E426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238B6B5E-4F07-4432-BD08-E5158B26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0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AE9DB4-ED16-4CC0-B969-B5C34B8F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D5FE8B11-9BB8-43E2-BE54-833575B9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414EEE13-CF76-4002-8C20-9191E90D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16EF13FC-BF28-47DC-A947-2408FB7F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8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856BBBDA-B45B-4F3D-82BE-F561838E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F1CB6111-61C0-4165-997F-3689F0C7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718DDF13-DF02-4C54-9553-E5C92BAE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D19AA-7C1F-4657-8938-425FDAB4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984B1C61-2FFD-40FD-8259-3EB51967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59D85E76-339E-4F1C-82A8-4DA70577A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312A6E30-A482-48E5-95E0-9EC1037A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31641AE4-1B66-4D55-BACF-246353AF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EEF38B67-20F7-4727-82A7-88FA1224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FAC58-982C-47E1-AD9E-9E877D39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BE217039-9EE9-4298-BD5E-960919428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0331372C-BCBC-4E25-BA6A-BBDFA4013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03CDE858-F0AB-47E1-AA23-C71F9976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FA16300F-1A33-4460-8365-2C1D7A14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1F10C748-F1C6-4E3B-BE03-C81F6412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9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C152F582-A1F6-4031-B253-F6737E1B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35A6911A-29C8-4ED8-8E5F-FCC70FE34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0B64C358-A19B-4748-ABF6-6013B714E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F71EB494-F344-49DE-9C24-F153E8DBE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39C1D18F-BFC5-4F7E-BFB0-763D50145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FB1F-5D1D-4E51-9290-6C50A36E6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10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etis\Downloads\Ekr_ZPRPP_kursy (1).png">
            <a:extLst>
              <a:ext uri="{FF2B5EF4-FFF2-40B4-BE49-F238E27FC236}">
                <a16:creationId xmlns="" xmlns:a16="http://schemas.microsoft.com/office/drawing/2014/main" id="{983C0C8B-20B7-46A8-8B5D-EA1D1372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1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8D973B-1998-4D0A-B24B-57351E931F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906737"/>
            <a:ext cx="2194750" cy="2597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5480E9-7123-4BE9-BFB8-B1B1F47748C2}"/>
              </a:ext>
            </a:extLst>
          </p:cNvPr>
          <p:cNvSpPr txBox="1"/>
          <p:nvPr/>
        </p:nvSpPr>
        <p:spPr>
          <a:xfrm>
            <a:off x="691828" y="6319192"/>
            <a:ext cx="791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rgbClr val="002060"/>
                </a:solidFill>
                <a:latin typeface="Georgia"/>
                <a:ea typeface="+mn-ea"/>
              </a:rPr>
              <a:t>Спікер – консультант КУ «ЦПРПП ВМР» Лариса Бондарчук</a:t>
            </a:r>
            <a:endParaRPr lang="ru-RU" b="1" i="1" dirty="0">
              <a:solidFill>
                <a:srgbClr val="002060"/>
              </a:solidFill>
              <a:latin typeface="Georgi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A5D296-9524-4679-89F9-B18B67244A64}"/>
              </a:ext>
            </a:extLst>
          </p:cNvPr>
          <p:cNvSpPr txBox="1"/>
          <p:nvPr/>
        </p:nvSpPr>
        <p:spPr>
          <a:xfrm>
            <a:off x="348991" y="1268760"/>
            <a:ext cx="8446018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-10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Фаховий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</a:t>
            </a:r>
            <a:r>
              <a:rPr kumimoji="0" lang="ru-RU" sz="2000" b="0" i="0" u="none" strike="noStrike" kern="0" cap="none" spc="-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модуль </a:t>
            </a:r>
            <a:r>
              <a:rPr kumimoji="0" lang="ru-RU" sz="2000" b="0" i="0" u="none" strike="noStrike" kern="0" cap="none" spc="-10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</a:t>
            </a:r>
            <a:r>
              <a:rPr kumimoji="0" lang="ru-RU" sz="2000" b="0" i="0" u="none" strike="noStrike" kern="0" cap="none" spc="-1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професійної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</a:t>
            </a:r>
            <a:r>
              <a:rPr kumimoji="0" lang="ru-RU" sz="2000" b="0" i="0" u="none" strike="noStrike" kern="0" cap="none" spc="-1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спільноти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1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керівників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</a:t>
            </a:r>
            <a:r>
              <a:rPr kumimoji="0" lang="ru-RU" sz="2000" b="0" i="0" u="none" strike="noStrike" kern="0" cap="none" spc="-1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музичних</a:t>
            </a:r>
            <a:endParaRPr kumimoji="0" lang="ru-RU" sz="2000" b="0" i="0" u="none" strike="noStrike" kern="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ЗДО ВМТГ</a:t>
            </a:r>
            <a:b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</a:b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в рамках </a:t>
            </a:r>
            <a:r>
              <a:rPr kumimoji="0" lang="ru-RU" sz="2000" b="0" i="0" u="none" strike="noStrike" kern="0" cap="none" spc="-1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освітнього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табору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(</a:t>
            </a:r>
            <a:r>
              <a:rPr kumimoji="0" lang="en-US" sz="2000" b="0" i="0" u="none" strike="noStrike" kern="0" cap="none" spc="-1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VinBOOTEduCamp</a:t>
            </a:r>
            <a:r>
              <a:rPr kumimoji="0" lang="en-US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- </a:t>
            </a:r>
            <a:r>
              <a:rPr kumimoji="0" lang="ru-RU" sz="2000" b="0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2023)</a:t>
            </a: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«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Ведення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документації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музичного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керівника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Програмне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забезпечення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освітнього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процесу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з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музичного</a:t>
            </a:r>
            <a:r>
              <a:rPr lang="ru-RU" sz="2400" b="1" kern="0" dirty="0">
                <a:solidFill>
                  <a:srgbClr val="0070C0"/>
                </a:solidFill>
                <a:latin typeface="Georgia"/>
              </a:rPr>
              <a:t> </a:t>
            </a:r>
            <a:r>
              <a:rPr lang="ru-RU" sz="2400" b="1" kern="0" dirty="0" err="1">
                <a:solidFill>
                  <a:srgbClr val="0070C0"/>
                </a:solidFill>
                <a:latin typeface="Georgia"/>
              </a:rPr>
              <a:t>виховання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»</a:t>
            </a:r>
            <a:endParaRPr kumimoji="0" lang="ru-RU" sz="2400" b="1" i="0" u="none" strike="noStrike" kern="0" cap="none" spc="-1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58BC51-A68A-4BEA-B464-EAFE9A0EAFDF}"/>
              </a:ext>
            </a:extLst>
          </p:cNvPr>
          <p:cNvSpPr txBox="1"/>
          <p:nvPr/>
        </p:nvSpPr>
        <p:spPr>
          <a:xfrm>
            <a:off x="5292080" y="169476"/>
            <a:ext cx="368402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spc="-100" dirty="0" smtClean="0">
                <a:solidFill>
                  <a:srgbClr val="002060"/>
                </a:solidFill>
                <a:latin typeface="Arial Black" pitchFamily="34" charset="0"/>
              </a:rPr>
              <a:t>13</a:t>
            </a:r>
            <a:r>
              <a:rPr kumimoji="0" lang="uk-UA" sz="2400" b="1" i="0" u="none" strike="noStrike" kern="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 </a:t>
            </a:r>
            <a:r>
              <a:rPr kumimoji="0" lang="uk-UA" sz="2400" b="1" i="0" u="none" strike="noStrike" kern="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</a:rPr>
              <a:t>вересня 2023 року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-10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Black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560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0143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Орієнтовна схема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планування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програмового матеріалу </a:t>
            </a:r>
            <a:endParaRPr lang="uk-U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 з музичного виховання</a:t>
            </a:r>
            <a:endParaRPr lang="uk-U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6441"/>
              </p:ext>
            </p:extLst>
          </p:nvPr>
        </p:nvGraphicFramePr>
        <p:xfrm>
          <a:off x="269776" y="2334364"/>
          <a:ext cx="8766720" cy="9601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69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60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Місяць, дата проведення заняття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музичної діяльності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грамові завдання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Репертуар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uk-UA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42400"/>
              </p:ext>
            </p:extLst>
          </p:nvPr>
        </p:nvGraphicFramePr>
        <p:xfrm>
          <a:off x="395536" y="4221088"/>
          <a:ext cx="8496944" cy="1944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0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2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музичної діяльності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Програмові завдання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Репертуар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мітки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(первинне ознайомлення, поглиблене розучування, закріплення)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4" y="3573016"/>
            <a:ext cx="5703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Або: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місяць, дата проведення заняття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07347"/>
              </p:ext>
            </p:extLst>
          </p:nvPr>
        </p:nvGraphicFramePr>
        <p:xfrm>
          <a:off x="323528" y="260648"/>
          <a:ext cx="8496944" cy="664985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51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4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10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841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Види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діяльності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Програмові завдання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Музичний матеріал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effectLst/>
                        </a:rPr>
                        <a:t>Дата</a:t>
                      </a:r>
                      <a:r>
                        <a:rPr lang="uk-UA" sz="1200" kern="1200" dirty="0">
                          <a:effectLst/>
                        </a:rPr>
                        <a:t>_____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(первинне ознайомлення, поглиблене розучування, закріплення)</a:t>
                      </a:r>
                      <a:endParaRPr lang="uk-UA" sz="1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>
                          <a:effectLst/>
                        </a:rPr>
                        <a:t>Дата</a:t>
                      </a:r>
                      <a:r>
                        <a:rPr lang="uk-UA" sz="1200" kern="1200" dirty="0">
                          <a:effectLst/>
                        </a:rPr>
                        <a:t>_____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(первинне ознайомлення, поглиблене розучування, закріп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лення</a:t>
                      </a:r>
                      <a:r>
                        <a:rPr lang="uk-UA" sz="1100" dirty="0">
                          <a:effectLst/>
                        </a:rPr>
                        <a:t>)</a:t>
                      </a:r>
                      <a:endParaRPr lang="uk-UA" sz="1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44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Музична скринька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Слухання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r>
                        <a:rPr lang="uk-UA" sz="1050" kern="1200" dirty="0">
                          <a:effectLst/>
                        </a:rPr>
                        <a:t>Вчити дітей образному сприйняттю музики (про що розповідає музика?).</a:t>
                      </a:r>
                    </a:p>
                    <a:p>
                      <a:r>
                        <a:rPr lang="ru-RU" sz="1050" kern="1200" dirty="0">
                          <a:effectLst/>
                        </a:rPr>
                        <a:t>Формувати уявлення про зміст одночастної музики.</a:t>
                      </a:r>
                      <a:endParaRPr lang="uk-UA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 </a:t>
                      </a:r>
                      <a:r>
                        <a:rPr lang="uk-UA" sz="1050" kern="1200" dirty="0">
                          <a:effectLst/>
                        </a:rPr>
                        <a:t>1. «Труба і барабан»</a:t>
                      </a:r>
                    </a:p>
                    <a:p>
                      <a:r>
                        <a:rPr lang="uk-UA" sz="1050" kern="1200" dirty="0">
                          <a:effectLst/>
                        </a:rPr>
                        <a:t> муз. Д. Кабалевського</a:t>
                      </a:r>
                    </a:p>
                    <a:p>
                      <a:r>
                        <a:rPr lang="uk-UA" sz="1050" kern="1200" dirty="0">
                          <a:effectLst/>
                        </a:rPr>
                        <a:t>2.«Скакалочка» муз. В. Косенка</a:t>
                      </a:r>
                      <a:endParaRPr lang="uk-UA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kern="1200" dirty="0">
                          <a:effectLst/>
                        </a:rPr>
                        <a:t> </a:t>
                      </a:r>
                      <a:r>
                        <a:rPr lang="uk-UA" sz="1050" dirty="0">
                          <a:effectLst/>
                        </a:rPr>
                        <a:t>первинне ознайомлення</a:t>
                      </a:r>
                      <a:endParaRPr lang="en-US" sz="10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закріплення</a:t>
                      </a:r>
                      <a:endParaRPr lang="uk-UA" sz="1050" i="1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31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Пісенна райдуга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Вправи на розвиток 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слуху і голосу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uk-UA" sz="1050" kern="1200" dirty="0">
                          <a:effectLst/>
                        </a:rPr>
                        <a:t>Продовжувати вдосконалювати у дітей звуковисотний слух та вміння чисто інтонувати.</a:t>
                      </a:r>
                      <a:endParaRPr lang="uk-UA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r>
                        <a:rPr lang="uk-UA" sz="1050" kern="1200" dirty="0">
                          <a:effectLst/>
                        </a:rPr>
                        <a:t>«Спіть ляльки», О.</a:t>
                      </a:r>
                      <a:r>
                        <a:rPr lang="uk-UA" sz="1050" kern="1200" dirty="0" err="1">
                          <a:effectLst/>
                        </a:rPr>
                        <a:t>Тілічеєвої</a:t>
                      </a:r>
                      <a:r>
                        <a:rPr lang="uk-UA" sz="1050" kern="1200" dirty="0">
                          <a:effectLst/>
                        </a:rPr>
                        <a:t>, М.</a:t>
                      </a:r>
                      <a:r>
                        <a:rPr lang="uk-UA" sz="1050" kern="1200" dirty="0" err="1">
                          <a:effectLst/>
                        </a:rPr>
                        <a:t>Долинова</a:t>
                      </a:r>
                      <a:r>
                        <a:rPr lang="uk-UA" sz="1050" kern="1200" dirty="0">
                          <a:effectLst/>
                        </a:rPr>
                        <a:t> (В.</a:t>
                      </a:r>
                      <a:r>
                        <a:rPr lang="uk-UA" sz="1050" kern="1200" dirty="0" err="1">
                          <a:effectLst/>
                        </a:rPr>
                        <a:t>Гужви</a:t>
                      </a:r>
                      <a:r>
                        <a:rPr lang="uk-UA" sz="1050" kern="1200" dirty="0">
                          <a:effectLst/>
                        </a:rPr>
                        <a:t>)</a:t>
                      </a:r>
                      <a:endParaRPr lang="uk-UA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поглиблене розучування</a:t>
                      </a:r>
                      <a:r>
                        <a:rPr lang="uk-UA" sz="1050" kern="1200" dirty="0">
                          <a:effectLst/>
                        </a:rPr>
                        <a:t> </a:t>
                      </a:r>
                      <a:endParaRPr lang="uk-UA" sz="1050" i="1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0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effectLst/>
                        </a:rPr>
                        <a:t>Співи 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7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Пісенна 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творчість 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85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Гей, діточки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візьмемось за ручки!,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Музично-ритмічні  рухи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Вправи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uk-UA" sz="1050" kern="1200" dirty="0">
                          <a:effectLst/>
                        </a:rPr>
                        <a:t>Вчити розрізняти 3 частини музичного твору, різні за характером, передавати їх особливості у рухах (крокування, біг, підскоки). </a:t>
                      </a:r>
                      <a:endParaRPr lang="uk-UA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 </a:t>
                      </a:r>
                      <a:r>
                        <a:rPr lang="uk-UA" sz="1050" u="sng" kern="1200" dirty="0">
                          <a:effectLst/>
                        </a:rPr>
                        <a:t>Музично-рухові вправи: Г</a:t>
                      </a:r>
                      <a:r>
                        <a:rPr lang="uk-UA" sz="1050" kern="1200" dirty="0">
                          <a:effectLst/>
                        </a:rPr>
                        <a:t>раймося, як м’ячики», П.Чайковського</a:t>
                      </a:r>
                    </a:p>
                    <a:p>
                      <a:r>
                        <a:rPr lang="uk-UA" sz="1050" u="sng" kern="1200" dirty="0">
                          <a:effectLst/>
                        </a:rPr>
                        <a:t>Етюд: </a:t>
                      </a:r>
                      <a:r>
                        <a:rPr lang="uk-UA" sz="1050" kern="1200" dirty="0">
                          <a:effectLst/>
                        </a:rPr>
                        <a:t>«З кошеням», Т.Ломової</a:t>
                      </a:r>
                    </a:p>
                    <a:p>
                      <a:r>
                        <a:rPr lang="uk-UA" sz="1050" u="sng" kern="1200" dirty="0">
                          <a:effectLst/>
                        </a:rPr>
                        <a:t>Ігрові вправи: </a:t>
                      </a:r>
                      <a:r>
                        <a:rPr lang="uk-UA" sz="1050" kern="1200" dirty="0">
                          <a:effectLst/>
                        </a:rPr>
                        <a:t>«Півник», р.н.м., обр.Т.Ломової</a:t>
                      </a:r>
                      <a:endParaRPr lang="uk-UA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поглиблене розучування</a:t>
                      </a:r>
                      <a:r>
                        <a:rPr lang="uk-UA" sz="1050" kern="1200" dirty="0">
                          <a:effectLst/>
                        </a:rPr>
                        <a:t> </a:t>
                      </a:r>
                      <a:endParaRPr lang="uk-UA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93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Ігри,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хороводи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133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Танці</a:t>
                      </a:r>
                      <a:endParaRPr lang="uk-UA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kern="1200" dirty="0">
                          <a:effectLst/>
                        </a:rPr>
                        <a:t>Вчити дітей легко, витончено виконувати рухи у нових танцях, передавати характер музики. </a:t>
                      </a:r>
                      <a:endParaRPr lang="uk-UA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</a:rPr>
                        <a:t> </a:t>
                      </a:r>
                      <a:r>
                        <a:rPr lang="uk-UA" sz="1050" kern="1200" dirty="0">
                          <a:effectLst/>
                        </a:rPr>
                        <a:t>Танок «Зоряний вальс»  </a:t>
                      </a:r>
                    </a:p>
                    <a:p>
                      <a:r>
                        <a:rPr lang="uk-UA" sz="1050" kern="1200" dirty="0">
                          <a:effectLst/>
                        </a:rPr>
                        <a:t>«Танок сніжинок», муз.</a:t>
                      </a:r>
                      <a:r>
                        <a:rPr lang="en-US" sz="1050" kern="1200" dirty="0">
                          <a:effectLst/>
                        </a:rPr>
                        <a:t> </a:t>
                      </a:r>
                      <a:r>
                        <a:rPr lang="uk-UA" sz="1050" kern="1200" dirty="0">
                          <a:effectLst/>
                        </a:rPr>
                        <a:t>Чайковського</a:t>
                      </a:r>
                      <a:endParaRPr lang="uk-UA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>
                          <a:effectLst/>
                        </a:rPr>
                        <a:t>поглиблене розучування</a:t>
                      </a:r>
                      <a:r>
                        <a:rPr lang="uk-UA" sz="1050" kern="1200" dirty="0">
                          <a:effectLst/>
                        </a:rPr>
                        <a:t> </a:t>
                      </a:r>
                      <a:endParaRPr lang="en-US" sz="1050" kern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dirty="0">
                          <a:effectLst/>
                        </a:rPr>
                        <a:t>закріплення</a:t>
                      </a: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87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</a:rPr>
                        <a:t>Танцюваль-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</a:rPr>
                        <a:t>на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</a:rPr>
                        <a:t>творчість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66" marR="20466" marT="6822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79608"/>
              </p:ext>
            </p:extLst>
          </p:nvPr>
        </p:nvGraphicFramePr>
        <p:xfrm>
          <a:off x="179512" y="476672"/>
          <a:ext cx="8496943" cy="174669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35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5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37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9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46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Види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діяльності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Програмові завдання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Музичний матеріал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Дата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uk-UA" sz="1200" kern="1200" dirty="0">
                          <a:effectLst/>
                        </a:rPr>
                        <a:t>_____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(первинне ознайомлення, поглиблене розучування, закріплення)</a:t>
                      </a:r>
                      <a:endParaRPr lang="uk-UA" sz="105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Дата</a:t>
                      </a:r>
                      <a:r>
                        <a:rPr lang="en-US" sz="1200" kern="1200" dirty="0">
                          <a:effectLst/>
                        </a:rPr>
                        <a:t> </a:t>
                      </a:r>
                      <a:r>
                        <a:rPr lang="uk-UA" sz="1200" kern="1200" dirty="0">
                          <a:effectLst/>
                        </a:rPr>
                        <a:t>_____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(первинне ознайомлення, поглиблене розучу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вання</a:t>
                      </a:r>
                      <a:r>
                        <a:rPr lang="uk-UA" sz="1050" dirty="0">
                          <a:effectLst/>
                        </a:rPr>
                        <a:t>, закріп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>
                          <a:effectLst/>
                        </a:rPr>
                        <a:t>лення</a:t>
                      </a:r>
                      <a:r>
                        <a:rPr lang="uk-UA" sz="1050" dirty="0">
                          <a:effectLst/>
                        </a:rPr>
                        <a:t>)</a:t>
                      </a:r>
                      <a:endParaRPr lang="uk-UA" sz="105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96145"/>
              </p:ext>
            </p:extLst>
          </p:nvPr>
        </p:nvGraphicFramePr>
        <p:xfrm>
          <a:off x="179512" y="2223367"/>
          <a:ext cx="8496300" cy="37982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48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4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1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Маленькі музиканти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Гра на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музичних інструментах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050" kern="1200" dirty="0">
                          <a:effectLst/>
                        </a:rPr>
                        <a:t>Передавати ритмічний малюнок співанки на металофоні по одному та групами.</a:t>
                      </a:r>
                      <a:endParaRPr lang="uk-UA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«У печері гірського короля», Е.</a:t>
                      </a:r>
                      <a:r>
                        <a:rPr lang="uk-UA" sz="1200" kern="1200" dirty="0" err="1">
                          <a:effectLst/>
                        </a:rPr>
                        <a:t>Гріга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600" kern="1200" dirty="0">
                          <a:effectLst/>
                        </a:rPr>
                        <a:t> </a:t>
                      </a:r>
                      <a:r>
                        <a:rPr lang="uk-UA" sz="1100" dirty="0">
                          <a:effectLst/>
                        </a:rPr>
                        <a:t>закріплення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317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Музично-дидактичні ігри</a:t>
                      </a:r>
                      <a:r>
                        <a:rPr lang="uk-UA" sz="1200" kern="1200" dirty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Музика з нами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Самостійна музична діяльність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Індивідуальна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робота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9525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effectLst/>
                        </a:rPr>
                        <a:t>Розваги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kern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kern="12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282" y="32255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2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272" y="476672"/>
            <a:ext cx="88204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Практика свідчить і про раціональність щомісячного (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перспективного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планування програмового матеріалу до занять, що значно заощаджує час досвідченого педагога, вивільняє його для практичної роботи з дітьми. 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При цьому музичний керівник один раз на початку місяця визначає всі завдання з навчання дітей: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слухання музики,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співів,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музично-ритмічних рухів,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 на музичних інструментах,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розвитку пісенної, музично-ігрової, </a:t>
            </a:r>
          </a:p>
          <a:p>
            <a:pPr algn="just"/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танцювальної творчості 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відбирає потрібний програмовий репертуар до кожного виду дитячої музичної діяльності, який буде опрацьовуватись на заняттях упродовж цього місяця. 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З метою відображення періодичності подання репертуару з кожного виду музичної діяльності відповідно до етапів його розучування (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первинне ознайомлення, поглиблене розучування, закріплення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та складності музичного твору треба у графі "Примітки" навпроти кожного твору зазначати кількість занять, відведених для його опрацювання.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" name="Picture 7" descr="8d9b03fefe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21297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684" y="335845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Свята і розваги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(фізкультурні, музичні, літературно-музичні) зазви­чай плануються як окремий розділ чи додаток до річного плану роботи дошкільного закладу.  </a:t>
            </a: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Найзручнішою формою таких планів є графічна. Тут варто зазначити місяць, дату проведення, види і теми дозвіль, вікові групи; у графі "Примітки" педагог робить записи про можливі зміни в строках, тематиці, підготовчу роботу. </a:t>
            </a: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Сценарії розваг розробляються окремо.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933056"/>
            <a:ext cx="7677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Орієнтовна схема планування свят і розваг (фізкультурних, музичних, літературно-музичних) </a:t>
            </a:r>
            <a:endParaRPr lang="uk-U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8582"/>
              </p:ext>
            </p:extLst>
          </p:nvPr>
        </p:nvGraphicFramePr>
        <p:xfrm>
          <a:off x="424384" y="5133385"/>
          <a:ext cx="8064895" cy="5760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0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0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5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98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85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Місяць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і тема дозвілля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Вікові групи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uk-UA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0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05138B24-54B8-4EF3-8909-166E24273FBE}"/>
              </a:ext>
            </a:extLst>
          </p:cNvPr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свят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 визначення тематики свята, термін, відповідальних. У виборі кількості та тематики свят слід керуватися програмою, за якою працює заклад дошкільної освіти.</a:t>
            </a:r>
          </a:p>
          <a:p>
            <a:pPr algn="just"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розваг (один раз на два тижні у кожній віковій групі).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 час їх проведення враховують тематику, форму (концерт, театралізація, інсценівка, лялькова вистава, музична казка тощо), термін, відповідальний.</a:t>
            </a:r>
          </a:p>
          <a:p>
            <a:pPr algn="just"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 батьками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 визначення тематики форми, термін, відповідальних. У плані роботи з батьками передбачено оформлення стендів («Куточка для батьків»), проведення лекцій, відкритих занять, батьківських зборів, виставок, консультацій, під час яких керівник музичний дає поради з питань музичного розвитку дитини.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E7260BC5-877D-4DE5-9930-326AA2A8B4A3}"/>
              </a:ext>
            </a:extLst>
          </p:cNvPr>
          <p:cNvSpPr/>
          <p:nvPr/>
        </p:nvSpPr>
        <p:spPr>
          <a:xfrm>
            <a:off x="107504" y="5517232"/>
            <a:ext cx="8928992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ПАМ’ЯТАЙТЕ,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план розваг на літній період є додатком до Плану роботи закладу на навчальний рік і може бути складений на початку навчального року.</a:t>
            </a:r>
            <a:endParaRPr lang="uk-UA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0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AEB329CB-2564-4885-A028-F130856C381F}"/>
              </a:ext>
            </a:extLst>
          </p:cNvPr>
          <p:cNvSpPr/>
          <p:nvPr/>
        </p:nvSpPr>
        <p:spPr>
          <a:xfrm>
            <a:off x="323528" y="332656"/>
            <a:ext cx="5760640" cy="601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складеного плану свят і розваг має бути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добірка сценаріїв цих заходів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Сценарій дає змогу задати чіткий вектор заходу, послідовно спланувати всі етапи його підготовки, продумати методи та прийоми досягнення мети. 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музичний керівник складає сценарій сам, необхідно ознайомити з ним вихователів. 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Налагодьте взаємодію з колегами, щоб вдало дібрати репертуар, розподілити ролі, визначити послідовність конкретних дій дійових осіб тощо.</a:t>
            </a:r>
            <a:endParaRPr lang="uk-UA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E5D1C09-715C-4EAD-9FA7-CF8EFD40C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222" y="2157412"/>
            <a:ext cx="23812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8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7C767713-FAED-4700-8F74-B19F690111C9}"/>
              </a:ext>
            </a:extLst>
          </p:cNvPr>
          <p:cNvSpPr/>
          <p:nvPr/>
        </p:nvSpPr>
        <p:spPr>
          <a:xfrm>
            <a:off x="111552" y="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Лист МОН від 21.08.2023 № 1/12490-23 «Про окремі питання діяльності закладів дошкільної освіти у 2023/2024 навчальному році»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DF4528E1-2DD1-4BA3-9BC3-CA780A1F466C}"/>
              </a:ext>
            </a:extLst>
          </p:cNvPr>
          <p:cNvSpPr/>
          <p:nvPr/>
        </p:nvSpPr>
        <p:spPr>
          <a:xfrm>
            <a:off x="0" y="110625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ретельно добирати український дитячий музичний репертуар для організації занять, ігор, свят і розваг. Сучасну та традиційну українську музику, пісні — широко використовувати не лише під час заходів народознавчої тематики, а й під час новорічних свят, випускних ранків і протягом дня.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2BC010A7-544B-4DD3-9823-FBD74CD41FB8}"/>
              </a:ext>
            </a:extLst>
          </p:cNvPr>
          <p:cNvSpPr/>
          <p:nvPr/>
        </p:nvSpPr>
        <p:spPr>
          <a:xfrm>
            <a:off x="179512" y="332051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Категорично заборонено використовувати контент російського походження.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знак оклику (64 фото) » Юмор, позитив и много смешных картинок">
            <a:extLst>
              <a:ext uri="{FF2B5EF4-FFF2-40B4-BE49-F238E27FC236}">
                <a16:creationId xmlns="" xmlns:a16="http://schemas.microsoft.com/office/drawing/2014/main" id="{35B2FC1C-2CF0-4D92-B251-7A7147D86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0350" y="3276994"/>
            <a:ext cx="633570" cy="9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ифрове видавництво Експертус">
            <a:extLst>
              <a:ext uri="{FF2B5EF4-FFF2-40B4-BE49-F238E27FC236}">
                <a16:creationId xmlns="" xmlns:a16="http://schemas.microsoft.com/office/drawing/2014/main" id="{D5C78201-AF91-47D8-9CA2-82D0054B4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197" y="4781446"/>
            <a:ext cx="3641948" cy="9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Журнал Палітра педагога №5 Июнь 2020 - читайте онлайн journals.ua">
            <a:extLst>
              <a:ext uri="{FF2B5EF4-FFF2-40B4-BE49-F238E27FC236}">
                <a16:creationId xmlns="" xmlns:a16="http://schemas.microsoft.com/office/drawing/2014/main" id="{608194C5-3060-47C6-B93D-98D4BAE3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751" y="4411712"/>
            <a:ext cx="1653582" cy="23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BA82F9-424F-4294-9E30-25FFDE07A0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25" y="4413501"/>
            <a:ext cx="1653582" cy="23572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BBE021A-48DD-4A0F-8E65-015AF0A38C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933" y="4415899"/>
            <a:ext cx="1653582" cy="23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C2140C11-3DA3-40F9-99EC-E022834E7A9F}"/>
              </a:ext>
            </a:extLst>
          </p:cNvPr>
          <p:cNvSpPr/>
          <p:nvPr/>
        </p:nvSpPr>
        <p:spPr>
          <a:xfrm>
            <a:off x="107504" y="476672"/>
            <a:ext cx="89289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Запрошувати батьків на масові заходи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недоречно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є загроза обстрілів. Під час повітряної тривоги всі присутні мають перейти до найближчого укриття. Зазвичай укриття ЗДО розраховано винятково на кількість дітей і персоналу закладу, тому не може вмістити всіх. Запрошуючи батьків, керівництво закладу бере на себе відповідальність за їхню безпеку. </a:t>
            </a:r>
          </a:p>
          <a:p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Свята та розваги в ЗДО мають відповідати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методиці музичного виховання.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є «концертами для батьків». </a:t>
            </a:r>
          </a:p>
          <a:p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посадових обов’язків педагогів не входить робити для батьків фото- та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відеозвіти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перебіг заходів. Педагоги можуть це робити виключно за своїм бажанням. </a:t>
            </a:r>
          </a:p>
          <a:p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НАГАДУЄМО,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розміщувати фотографії та відеоматеріали за участю дітей на сайті ЗДО, у загальних групах і соціальних мережах можна лише з письмового дозволу батьків.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D9A87C-1857-40E5-8BC0-F15DF3EA4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348880"/>
            <a:ext cx="63403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9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8B584880-7565-4AB3-9BB3-78B4D8594688}"/>
              </a:ext>
            </a:extLst>
          </p:cNvPr>
          <p:cNvSpPr/>
          <p:nvPr/>
        </p:nvSpPr>
        <p:spPr>
          <a:xfrm>
            <a:off x="1331640" y="10510"/>
            <a:ext cx="616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E7726459-BF71-4290-9BDF-03659F1E1BDC}"/>
              </a:ext>
            </a:extLst>
          </p:cNvPr>
          <p:cNvSpPr/>
          <p:nvPr/>
        </p:nvSpPr>
        <p:spPr>
          <a:xfrm>
            <a:off x="107504" y="469851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з музичного виховання – власний чи запозичений – доцільно систематизувати через оформлення каталогів.</a:t>
            </a:r>
          </a:p>
          <a:p>
            <a:pPr algn="just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каталогів та форма його ведення може бути довільною, з урахуванням доцільності та зручності його використання.</a:t>
            </a:r>
          </a:p>
          <a:p>
            <a:pPr algn="just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зібрані матеріали варто розподілити у каталогах за розділами: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Чинні програми, навчально-методична література, фахові періодичні видання;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Нормативно-правові документи;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 заняття;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Свята та розваги, театралізовані дійства;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Музично-дидактичні ігри та посібники;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Фонотека.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74EB1AC8-5BFB-475F-BCC9-B3EC33C8F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553986"/>
              </p:ext>
            </p:extLst>
          </p:nvPr>
        </p:nvGraphicFramePr>
        <p:xfrm>
          <a:off x="431541" y="5298524"/>
          <a:ext cx="8280918" cy="144215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64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8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0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63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uk-UA" dirty="0"/>
                        <a:t>№</a:t>
                      </a:r>
                      <a:r>
                        <a:rPr lang="uk-UA" baseline="0" dirty="0"/>
                        <a:t> з/п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Автор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Назва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Назва джерела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Примітка</a:t>
                      </a:r>
                      <a:r>
                        <a:rPr lang="uk-UA" baseline="0" dirty="0"/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49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Рубальська</a:t>
                      </a:r>
                      <a:r>
                        <a:rPr lang="uk-UA" baseline="0" dirty="0"/>
                        <a:t> Н.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Музично-дидактичні ігри та їх значення у розвитку музичних здібностей</a:t>
                      </a:r>
                      <a:r>
                        <a:rPr lang="uk-UA" baseline="0" dirty="0"/>
                        <a:t> дошкільників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Вихователь-методист дошкільного</a:t>
                      </a:r>
                      <a:r>
                        <a:rPr lang="uk-UA" baseline="0" dirty="0"/>
                        <a:t> закладу. – 2010. - №5. – С. 40-46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uk-UA" dirty="0"/>
                        <a:t>Музикотерапія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B85D3D46-C207-4ADF-9577-5D9FCBBD6BCD}"/>
              </a:ext>
            </a:extLst>
          </p:cNvPr>
          <p:cNvSpPr/>
          <p:nvPr/>
        </p:nvSpPr>
        <p:spPr>
          <a:xfrm>
            <a:off x="0" y="4624835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періодика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015D119C-B988-4A74-941C-CCD7EFF5CB9F}"/>
              </a:ext>
            </a:extLst>
          </p:cNvPr>
          <p:cNvSpPr/>
          <p:nvPr/>
        </p:nvSpPr>
        <p:spPr>
          <a:xfrm>
            <a:off x="125252" y="409569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№ 1/9-454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02.09.2016 року 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закладах»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36291B08-2C7B-45DB-8793-6A03D3126B9F}"/>
              </a:ext>
            </a:extLst>
          </p:cNvPr>
          <p:cNvSpPr/>
          <p:nvPr/>
        </p:nvSpPr>
        <p:spPr>
          <a:xfrm>
            <a:off x="215008" y="1609898"/>
            <a:ext cx="8749480" cy="431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Законодавство України визначає дошкільну освіту як цілісний процес, спрямований на забезпечення гармонійного розвитку дитини з урахуванням її індивідуальних задатків, нахилів, здібностей, культурних потреб.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Відповідно,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актуальним завданням дошкільної освіти є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художньо-естетичних засад особистості дитини через відкриття їй світу мистецтва, зокрема музичного, залучення до нього і творчого освоєння. 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сучасній практиці музичне мистецтво стає дієвим засобом розвитку особистості дитини, якщо в дошкільному навчальному закладі створюється сприятливе освітнє середовище, пропонуються якісний зміст освіти й педагогічні технології, забезпечується ефективна організація музичного виховання.</a:t>
            </a:r>
            <a:endParaRPr lang="uk-UA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5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F4A5C798-0575-4D29-9724-2C3E22ECCB8A}"/>
              </a:ext>
            </a:extLst>
          </p:cNvPr>
          <p:cNvSpPr/>
          <p:nvPr/>
        </p:nvSpPr>
        <p:spPr>
          <a:xfrm>
            <a:off x="251520" y="58069"/>
            <a:ext cx="3409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«Музичні заняття»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4EBAB29-8357-44AB-AF4E-94F8F239D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25351"/>
              </p:ext>
            </p:extLst>
          </p:nvPr>
        </p:nvGraphicFramePr>
        <p:xfrm>
          <a:off x="179512" y="419244"/>
          <a:ext cx="6400800" cy="119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№</a:t>
                      </a:r>
                      <a:r>
                        <a:rPr lang="uk-UA" baseline="0" dirty="0"/>
                        <a:t> з/п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Назва заняття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Вид заняття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Мета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Примітка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 err="1"/>
                        <a:t>“Дивовижне</a:t>
                      </a:r>
                      <a:r>
                        <a:rPr lang="uk-UA" sz="1200" baseline="0" dirty="0"/>
                        <a:t> місто </a:t>
                      </a:r>
                      <a:r>
                        <a:rPr lang="uk-UA" sz="1200" baseline="0" dirty="0" err="1"/>
                        <a:t>Танцю”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Домінантне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Закріпити з дітьми знання про танці</a:t>
                      </a:r>
                      <a:r>
                        <a:rPr lang="uk-UA" sz="1200" baseline="0" dirty="0"/>
                        <a:t> народів світу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Старша група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5550047A-0714-47C6-BAD9-A199AC0C8171}"/>
              </a:ext>
            </a:extLst>
          </p:cNvPr>
          <p:cNvSpPr/>
          <p:nvPr/>
        </p:nvSpPr>
        <p:spPr>
          <a:xfrm>
            <a:off x="2951312" y="1745124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«Свята 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дійства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1F5119C4-6E37-4270-8B03-BEA6B0F6E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662769"/>
              </p:ext>
            </p:extLst>
          </p:nvPr>
        </p:nvGraphicFramePr>
        <p:xfrm>
          <a:off x="2627784" y="2104621"/>
          <a:ext cx="6400800" cy="1376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№</a:t>
                      </a:r>
                      <a:r>
                        <a:rPr lang="uk-UA" baseline="0" dirty="0"/>
                        <a:t> з/п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Назва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Вікова</a:t>
                      </a:r>
                      <a:r>
                        <a:rPr lang="uk-UA" baseline="0" dirty="0"/>
                        <a:t> група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dirty="0"/>
                        <a:t>Примітка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Сценарії</a:t>
                      </a:r>
                      <a:r>
                        <a:rPr lang="uk-UA" sz="1200" baseline="0" dirty="0"/>
                        <a:t> осіннього циклу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 err="1"/>
                        <a:t>“Красуню</a:t>
                      </a:r>
                      <a:r>
                        <a:rPr lang="uk-UA" sz="1200" dirty="0"/>
                        <a:t> Осінь</a:t>
                      </a:r>
                      <a:r>
                        <a:rPr lang="uk-UA" sz="1200" baseline="0" dirty="0"/>
                        <a:t> на гостини </a:t>
                      </a:r>
                      <a:r>
                        <a:rPr lang="uk-UA" sz="1200" baseline="0" dirty="0" err="1"/>
                        <a:t>просимо”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ІІ</a:t>
                      </a:r>
                      <a:r>
                        <a:rPr lang="uk-UA" sz="1200" baseline="0" dirty="0"/>
                        <a:t> молодша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Атрибути:</a:t>
                      </a:r>
                      <a:r>
                        <a:rPr lang="uk-UA" sz="1200" baseline="0" dirty="0"/>
                        <a:t> листочки, паперові журавлики, штучні квіти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D5DD916-C6D1-4F79-93EF-44E474D1BD7A}"/>
              </a:ext>
            </a:extLst>
          </p:cNvPr>
          <p:cNvSpPr/>
          <p:nvPr/>
        </p:nvSpPr>
        <p:spPr>
          <a:xfrm>
            <a:off x="0" y="3483132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Музично-дидактичні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3">
            <a:extLst>
              <a:ext uri="{FF2B5EF4-FFF2-40B4-BE49-F238E27FC236}">
                <a16:creationId xmlns="" xmlns:a16="http://schemas.microsoft.com/office/drawing/2014/main" id="{9E655613-88C1-41B9-8FAC-DAEC54670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52664"/>
              </p:ext>
            </p:extLst>
          </p:nvPr>
        </p:nvGraphicFramePr>
        <p:xfrm>
          <a:off x="179512" y="4191147"/>
          <a:ext cx="7992888" cy="2377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87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5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008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№ з/п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Назва музично-дидактичної гри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Інвентар ний номер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Мета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Зміст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Обладнання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uk-UA" sz="1200" dirty="0"/>
                        <a:t>«Сходинки»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uk-UA" sz="1200" dirty="0"/>
                        <a:t>І/1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uk-UA" sz="1200" dirty="0"/>
                        <a:t>Розрізняти висоту звуку та направлення руху мелодії вгору, вниз.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uk-UA" sz="1200" dirty="0"/>
                        <a:t>Дитина-ведучий виконує на будь-якому інструменті мелодію,</a:t>
                      </a:r>
                      <a:r>
                        <a:rPr lang="uk-UA" sz="1200" baseline="0" dirty="0"/>
                        <a:t> інша дитина визначає рух мелодії вгору, вниз або на одному звуці та відповідним чином пересуває іграшку по сходинках драбинки вгору, вниз або постукує на одній сходинці.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uk-UA" sz="1200" dirty="0"/>
                        <a:t>Драбинка</a:t>
                      </a:r>
                      <a:r>
                        <a:rPr lang="uk-UA" sz="1200" baseline="0" dirty="0"/>
                        <a:t> з 5 сходинок, іграшки, дитячі музичні інструменти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5241E6E3-0DE2-465C-BF5B-FE06D2C8965B}"/>
              </a:ext>
            </a:extLst>
          </p:cNvPr>
          <p:cNvSpPr/>
          <p:nvPr/>
        </p:nvSpPr>
        <p:spPr>
          <a:xfrm>
            <a:off x="80628" y="3840798"/>
            <a:ext cx="8982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Музично-дидактичні ігри для розвитку </a:t>
            </a:r>
            <a:r>
              <a:rPr lang="uk-UA" b="1" dirty="0" err="1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звуковисотного</a:t>
            </a:r>
            <a:r>
              <a:rPr lang="uk-UA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слуху.</a:t>
            </a:r>
          </a:p>
        </p:txBody>
      </p:sp>
    </p:spTree>
    <p:extLst>
      <p:ext uri="{BB962C8B-B14F-4D97-AF65-F5344CB8AC3E}">
        <p14:creationId xmlns:p14="http://schemas.microsoft.com/office/powerpoint/2010/main" val="143721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="" xmlns:a16="http://schemas.microsoft.com/office/drawing/2014/main" id="{A538B9B1-2209-4669-9B61-D453B9738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32061"/>
              </p:ext>
            </p:extLst>
          </p:nvPr>
        </p:nvGraphicFramePr>
        <p:xfrm>
          <a:off x="497162" y="2276872"/>
          <a:ext cx="8338542" cy="39581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1389757">
                  <a:extLst>
                    <a:ext uri="{9D8B030D-6E8A-4147-A177-3AD203B41FA5}">
                      <a16:colId xmlns="" xmlns:a16="http://schemas.microsoft.com/office/drawing/2014/main" val="1403338918"/>
                    </a:ext>
                  </a:extLst>
                </a:gridCol>
                <a:gridCol w="1389757">
                  <a:extLst>
                    <a:ext uri="{9D8B030D-6E8A-4147-A177-3AD203B41FA5}">
                      <a16:colId xmlns="" xmlns:a16="http://schemas.microsoft.com/office/drawing/2014/main" val="3720193520"/>
                    </a:ext>
                  </a:extLst>
                </a:gridCol>
                <a:gridCol w="1389757">
                  <a:extLst>
                    <a:ext uri="{9D8B030D-6E8A-4147-A177-3AD203B41FA5}">
                      <a16:colId xmlns="" xmlns:a16="http://schemas.microsoft.com/office/drawing/2014/main" val="2387847773"/>
                    </a:ext>
                  </a:extLst>
                </a:gridCol>
                <a:gridCol w="1389757">
                  <a:extLst>
                    <a:ext uri="{9D8B030D-6E8A-4147-A177-3AD203B41FA5}">
                      <a16:colId xmlns="" xmlns:a16="http://schemas.microsoft.com/office/drawing/2014/main" val="737302274"/>
                    </a:ext>
                  </a:extLst>
                </a:gridCol>
                <a:gridCol w="1389757">
                  <a:extLst>
                    <a:ext uri="{9D8B030D-6E8A-4147-A177-3AD203B41FA5}">
                      <a16:colId xmlns="" xmlns:a16="http://schemas.microsoft.com/office/drawing/2014/main" val="2938495913"/>
                    </a:ext>
                  </a:extLst>
                </a:gridCol>
                <a:gridCol w="1389757">
                  <a:extLst>
                    <a:ext uri="{9D8B030D-6E8A-4147-A177-3AD203B41FA5}">
                      <a16:colId xmlns="" xmlns:a16="http://schemas.microsoft.com/office/drawing/2014/main" val="21034038"/>
                    </a:ext>
                  </a:extLst>
                </a:gridCol>
              </a:tblGrid>
              <a:tr h="17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 dirty="0">
                          <a:effectLst/>
                        </a:rPr>
                        <a:t>Вікова група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Понеділок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Вівторок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Середа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Четвер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П’ятниця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 anchor="ctr"/>
                </a:tc>
                <a:extLst>
                  <a:ext uri="{0D108BD9-81ED-4DB2-BD59-A6C34878D82A}">
                    <a16:rowId xmlns="" xmlns:a16="http://schemas.microsoft.com/office/drawing/2014/main" val="3530675807"/>
                  </a:ext>
                </a:extLst>
              </a:tr>
              <a:tr h="356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 dirty="0">
                          <a:effectLst/>
                        </a:rPr>
                        <a:t>№ 1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 dirty="0">
                          <a:effectLst/>
                        </a:rPr>
                        <a:t>ранній вік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9.00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extLst>
                  <a:ext uri="{0D108BD9-81ED-4DB2-BD59-A6C34878D82A}">
                    <a16:rowId xmlns="" xmlns:a16="http://schemas.microsoft.com/office/drawing/2014/main" val="538356626"/>
                  </a:ext>
                </a:extLst>
              </a:tr>
              <a:tr h="17833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Розвага 15.30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8079683"/>
                  </a:ext>
                </a:extLst>
              </a:tr>
              <a:tr h="356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 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 молодша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9.20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Фізкультура 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Фізкультура  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extLst>
                  <a:ext uri="{0D108BD9-81ED-4DB2-BD59-A6C34878D82A}">
                    <a16:rowId xmlns="" xmlns:a16="http://schemas.microsoft.com/office/drawing/2014/main" val="1204467900"/>
                  </a:ext>
                </a:extLst>
              </a:tr>
              <a:tr h="17833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Розвага 16.00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3744860"/>
                  </a:ext>
                </a:extLst>
              </a:tr>
              <a:tr h="356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>
                          <a:effectLst/>
                        </a:rPr>
                        <a:t>№ 3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>
                          <a:effectLst/>
                        </a:rPr>
                        <a:t>середня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9.25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Фізкультура 11.50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9.50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9.20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Фізкультура  9.50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extLst>
                  <a:ext uri="{0D108BD9-81ED-4DB2-BD59-A6C34878D82A}">
                    <a16:rowId xmlns="" xmlns:a16="http://schemas.microsoft.com/office/drawing/2014/main" val="2486662658"/>
                  </a:ext>
                </a:extLst>
              </a:tr>
              <a:tr h="2069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Розвага 16.00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6827505"/>
                  </a:ext>
                </a:extLst>
              </a:tr>
              <a:tr h="356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>
                          <a:effectLst/>
                        </a:rPr>
                        <a:t>№ 4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>
                          <a:effectLst/>
                        </a:rPr>
                        <a:t>старша 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Фізкультура  11.50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10.05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Фізкультура 15.30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9.40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extLst>
                  <a:ext uri="{0D108BD9-81ED-4DB2-BD59-A6C34878D82A}">
                    <a16:rowId xmlns="" xmlns:a16="http://schemas.microsoft.com/office/drawing/2014/main" val="1214726407"/>
                  </a:ext>
                </a:extLst>
              </a:tr>
              <a:tr h="2340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Розвага 16.00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6427218"/>
                  </a:ext>
                </a:extLst>
              </a:tr>
              <a:tr h="2340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>
                          <a:effectLst/>
                        </a:rPr>
                        <a:t>№ 5 логопедична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9.50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Фізкультура 16.00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 10.15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Фізкультура 10.15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extLst>
                  <a:ext uri="{0D108BD9-81ED-4DB2-BD59-A6C34878D82A}">
                    <a16:rowId xmlns="" xmlns:a16="http://schemas.microsoft.com/office/drawing/2014/main" val="3108364021"/>
                  </a:ext>
                </a:extLst>
              </a:tr>
              <a:tr h="3009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Розвага 16.00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7024323"/>
                  </a:ext>
                </a:extLst>
              </a:tr>
              <a:tr h="356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>
                          <a:effectLst/>
                        </a:rPr>
                        <a:t>№ 6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uk-UA" sz="1200">
                          <a:effectLst/>
                        </a:rPr>
                        <a:t>середня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Фізкультура 9.40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Музична діяльність   9.20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Фізкультура  9.20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6679" marR="96679" marT="48339" marB="48339"/>
                </a:tc>
                <a:extLst>
                  <a:ext uri="{0D108BD9-81ED-4DB2-BD59-A6C34878D82A}">
                    <a16:rowId xmlns="" xmlns:a16="http://schemas.microsoft.com/office/drawing/2014/main" val="2052933509"/>
                  </a:ext>
                </a:extLst>
              </a:tr>
              <a:tr h="2340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Розвага 16.00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320" marR="5732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337567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5762E49F-A503-4C2D-9942-B68960B4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4" y="1688268"/>
            <a:ext cx="8351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13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1363" algn="ctr"/>
              </a:tabLst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 проведення музичних та фізкультурних занять, розваг в музичній залі</a:t>
            </a:r>
            <a:endParaRPr kumimoji="0" lang="uk-UA" altLang="uk-UA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986F8007-67DE-43E5-8957-CDDBBC403D75}"/>
              </a:ext>
            </a:extLst>
          </p:cNvPr>
          <p:cNvSpPr txBox="1">
            <a:spLocks/>
          </p:cNvSpPr>
          <p:nvPr/>
        </p:nvSpPr>
        <p:spPr>
          <a:xfrm>
            <a:off x="5508104" y="116632"/>
            <a:ext cx="357186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ЗАТВЕРДЖУЮ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КЗ «ЗДО №__ ВМР»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Н.М.Каштальян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_________________2023р.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40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73" y="980728"/>
            <a:ext cx="72407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Індивідуальну роботу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дітьми необхідно планувати для кожної вікової групи з перспективою на кілька днів у міру проведення 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занять, свят, розваг та підготовки до них, перед­бачаючи: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ким із дітей,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якою метою буде проведено цю роботу,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 завдання пропонуються для вправляння дітей,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 атрибути, матеріали, обладнання будуть використані.</a:t>
            </a:r>
          </a:p>
        </p:txBody>
      </p:sp>
      <p:pic>
        <p:nvPicPr>
          <p:cNvPr id="3" name="Picture 7" descr="3c2a31ad6b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677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26A6A3DA-F27F-46BC-8880-EDE545048A17}"/>
              </a:ext>
            </a:extLst>
          </p:cNvPr>
          <p:cNvSpPr/>
          <p:nvPr/>
        </p:nvSpPr>
        <p:spPr>
          <a:xfrm>
            <a:off x="2051720" y="188640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="" xmlns:a16="http://schemas.microsoft.com/office/drawing/2014/main" id="{95836B9E-9D58-4E07-A2EF-C8107700E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626381"/>
              </p:ext>
            </p:extLst>
          </p:nvPr>
        </p:nvGraphicFramePr>
        <p:xfrm>
          <a:off x="395536" y="1235983"/>
          <a:ext cx="8143930" cy="13670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32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57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00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18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42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64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6719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5828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5828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254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575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314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97053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9604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8676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85752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16115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68715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8845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5778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40575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</a:tblGrid>
              <a:tr h="30737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 з/п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ПІБ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4.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5.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7.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8.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12.11 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14.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15.11 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18.11 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19.11 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20.11 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21.11 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22.11 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25.11 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26.11 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27.11 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28.11 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29.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6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Личов</a:t>
                      </a:r>
                      <a:r>
                        <a:rPr lang="uk-UA" sz="1200" dirty="0">
                          <a:effectLst/>
                        </a:rPr>
                        <a:t> А.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1.3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2.3 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3.3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3.3 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4.2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6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Турбін Д.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1.2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1.4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2.1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2.1 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3.1 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6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6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6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6" marR="42956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5">
            <a:extLst>
              <a:ext uri="{FF2B5EF4-FFF2-40B4-BE49-F238E27FC236}">
                <a16:creationId xmlns="" xmlns:a16="http://schemas.microsoft.com/office/drawing/2014/main" id="{701940E2-9450-4B51-8FE4-C2872A403C82}"/>
              </a:ext>
            </a:extLst>
          </p:cNvPr>
          <p:cNvSpPr/>
          <p:nvPr/>
        </p:nvSpPr>
        <p:spPr>
          <a:xfrm>
            <a:off x="683568" y="2780928"/>
            <a:ext cx="7272808" cy="440120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uk-UA" sz="1400" b="1" i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Умовні позначення: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u="sng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1.Слухання музики: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1.1- розрізнення за видами </a:t>
            </a: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жанрами;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– визначення характеру, темпу та динаміки музики;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– визначення структури музичного твору;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 - розрізнення висоти звуку.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u="sng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2.Співи:</a:t>
            </a:r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2.1.- чистота інтонування, вокальні навички;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– визначення напрямку мелодії;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– спів в ансамблі.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u="sng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3.Музично-ритмічні рухи: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3.1- почуття ритму;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– виконання основних рухів;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– творчість у рухах і пластиці.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u="sng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u="sng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Гра на дитячих музичних інструментах: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4.1- розрізнення на слух за тембром звучання, називання інструменту;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 – володіння прийомами гри, розрізнення темпів;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4.3- гра в ансамблі.</a:t>
            </a:r>
            <a:endParaRPr lang="ru-RU" sz="1400" b="1" dirty="0">
              <a:solidFill>
                <a:srgbClr val="4E67C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5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496FBE29-B466-4703-AD4A-90FDFC0F29B0}"/>
              </a:ext>
            </a:extLst>
          </p:cNvPr>
          <p:cNvSpPr/>
          <p:nvPr/>
        </p:nvSpPr>
        <p:spPr>
          <a:xfrm>
            <a:off x="348256" y="836712"/>
            <a:ext cx="5159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lvl="0" indent="0" defTabSz="914400" eaLnBrk="1" fontAlgn="auto" latinLnBrk="0" hangingPunct="1">
              <a:lnSpc>
                <a:spcPct val="100000"/>
              </a:lnSpc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 ведеться у довільній формі. 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першій сторінці Щоденника варто зазначати пріоритетні завдання закладу дошкільної освіти на навчальний рік, а далі доцільно розподілити Щоденник на такі розділи:</a:t>
            </a:r>
          </a:p>
          <a:p>
            <a:pPr marL="388620" marR="0" lvl="0" indent="-342900" defTabSz="914400" eaLnBrk="1" fontAlgn="auto" latinLnBrk="0" hangingPunct="1">
              <a:lnSpc>
                <a:spcPct val="10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засіданнях педагогічної ради;</a:t>
            </a:r>
          </a:p>
          <a:p>
            <a:pPr marL="388620" marR="0" lvl="0" indent="-342900" defTabSz="914400" eaLnBrk="1" fontAlgn="auto" latinLnBrk="0" hangingPunct="1">
              <a:lnSpc>
                <a:spcPct val="10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семінарах, консультаціях, колективних відкритих показах;</a:t>
            </a:r>
          </a:p>
          <a:p>
            <a:pPr marL="388620" marR="0" lvl="0" indent="-342900" defTabSz="914400" eaLnBrk="1" fontAlgn="auto" latinLnBrk="0" hangingPunct="1">
              <a:lnSpc>
                <a:spcPct val="10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міських методичних заходах (методичних об'єднаннях, конкурсах, виставках, творчих групах, конференціях, лекціях тощо);</a:t>
            </a:r>
          </a:p>
          <a:p>
            <a:pPr marL="388620" marR="0" lvl="0" indent="-342900" defTabSz="914400" eaLnBrk="1" fontAlgn="auto" latinLnBrk="0" hangingPunct="1">
              <a:lnSpc>
                <a:spcPct val="10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самоосвіта;</a:t>
            </a:r>
          </a:p>
          <a:p>
            <a:pPr marL="388620" marR="0" lvl="0" indent="-342900" defTabSz="914400" eaLnBrk="1" fontAlgn="auto" latinLnBrk="0" hangingPunct="1">
              <a:lnSpc>
                <a:spcPct val="10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кваліфікації.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EDFA1A87-5A8C-49DB-BC53-E3FE89C2E5AD}"/>
              </a:ext>
            </a:extLst>
          </p:cNvPr>
          <p:cNvSpPr/>
          <p:nvPr/>
        </p:nvSpPr>
        <p:spPr>
          <a:xfrm>
            <a:off x="323528" y="130489"/>
            <a:ext cx="864096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Щоденник з підвищення рівня професійної компетентності</a:t>
            </a:r>
            <a:endParaRPr lang="uk-UA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738A9B-0EDC-4568-89A5-0477382269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1916832"/>
            <a:ext cx="2088232" cy="282352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9E4C3825-7EED-451D-803C-D441EEFCFBB3}"/>
              </a:ext>
            </a:extLst>
          </p:cNvPr>
          <p:cNvSpPr/>
          <p:nvPr/>
        </p:nvSpPr>
        <p:spPr>
          <a:xfrm>
            <a:off x="323528" y="579739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Фахова майстерність, професіоналізм керівника музичного є чи не основною умовою педагогічної роботи. 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FA9485-1ED4-4053-8FEA-4D80D66B8E4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305" y="1548432"/>
            <a:ext cx="8473389" cy="4478353"/>
          </a:xfrm>
          <a:prstGeom prst="rect">
            <a:avLst/>
          </a:prstGeom>
          <a:noFill/>
        </p:spPr>
      </p:pic>
      <p:sp>
        <p:nvSpPr>
          <p:cNvPr id="4" name="Прямокутник 3">
            <a:extLst>
              <a:ext uri="{FF2B5EF4-FFF2-40B4-BE49-F238E27FC236}">
                <a16:creationId xmlns="" xmlns:a16="http://schemas.microsoft.com/office/drawing/2014/main" id="{9E4B8B03-505A-4A6D-B5C3-6114725573CD}"/>
              </a:ext>
            </a:extLst>
          </p:cNvPr>
          <p:cNvSpPr/>
          <p:nvPr/>
        </p:nvSpPr>
        <p:spPr>
          <a:xfrm>
            <a:off x="899592" y="6097216"/>
            <a:ext cx="8070866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ПАМ’ЯТАЙТЕ,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професійне зростання, підвищення кваліфікації — це безперервний процес.</a:t>
            </a:r>
            <a:endParaRPr lang="uk-UA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14CC5359-0941-4150-9D6E-06259D099B8D}"/>
              </a:ext>
            </a:extLst>
          </p:cNvPr>
          <p:cNvSpPr/>
          <p:nvPr/>
        </p:nvSpPr>
        <p:spPr>
          <a:xfrm>
            <a:off x="107504" y="67040"/>
            <a:ext cx="9036496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Музичний керівник має бути підготовленим до роботи костюмера, розробника атрибутів, бібліотекара, оператора ПК та інших технічних засобів навчання тощо.</a:t>
            </a:r>
            <a:endParaRPr lang="uk-UA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A46A07BD-A630-4B18-8FB3-E5D6F09A9468}"/>
              </a:ext>
            </a:extLst>
          </p:cNvPr>
          <p:cNvSpPr/>
          <p:nvPr/>
        </p:nvSpPr>
        <p:spPr>
          <a:xfrm>
            <a:off x="7364563" y="899859"/>
            <a:ext cx="180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Микола </a:t>
            </a:r>
            <a:r>
              <a:rPr lang="uk-UA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Шуть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78175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34099551-591D-4A35-BD73-84561B6F02C6}"/>
              </a:ext>
            </a:extLst>
          </p:cNvPr>
          <p:cNvSpPr/>
          <p:nvPr/>
        </p:nvSpPr>
        <p:spPr>
          <a:xfrm>
            <a:off x="1763688" y="1628800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CA41D2-1B2E-4FF1-A98E-4968EECFD6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861048"/>
            <a:ext cx="34861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2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444DC876-C3B4-4B8C-8294-D0422F3D4F62}"/>
              </a:ext>
            </a:extLst>
          </p:cNvPr>
          <p:cNvSpPr/>
          <p:nvPr/>
        </p:nvSpPr>
        <p:spPr>
          <a:xfrm>
            <a:off x="161764" y="260648"/>
            <a:ext cx="8820472" cy="38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 музично-педагогічної роботи з дітьми деталізується щодо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кожної вікової групи по основних видах музичної діяльності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чинних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комплексних і парціальних програмах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кожному з видів музичної діяльності (слухання музики, музичні рухи, співи, гра на дитячих музичних інструментах)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деталізовані завдання музичного виховання, навчання й розвитку дітей та наведено музичний репертуар, реалізація яких і становить для педагога зміст роботи з дітьми.</a:t>
            </a:r>
            <a:endParaRPr lang="uk-UA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Музика в житті дитини">
            <a:extLst>
              <a:ext uri="{FF2B5EF4-FFF2-40B4-BE49-F238E27FC236}">
                <a16:creationId xmlns="" xmlns:a16="http://schemas.microsoft.com/office/drawing/2014/main" id="{82472624-6601-4B86-9D96-26E18E58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3048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7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8A42EB-92FF-4246-ACCC-D1A582767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867" y="836712"/>
            <a:ext cx="2487762" cy="3096345"/>
          </a:xfrm>
          <a:prstGeom prst="rect">
            <a:avLst/>
          </a:prstGeom>
        </p:spPr>
      </p:pic>
      <p:pic>
        <p:nvPicPr>
          <p:cNvPr id="6146" name="Picture 2" descr="Інформаційна відкритість">
            <a:extLst>
              <a:ext uri="{FF2B5EF4-FFF2-40B4-BE49-F238E27FC236}">
                <a16:creationId xmlns="" xmlns:a16="http://schemas.microsoft.com/office/drawing/2014/main" id="{0CBC3478-F6ED-4C5A-B4D4-F1176141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94" y="142400"/>
            <a:ext cx="1477762" cy="19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грама розвитку дитини дошкільного віку “Українське дошкілля”">
            <a:extLst>
              <a:ext uri="{FF2B5EF4-FFF2-40B4-BE49-F238E27FC236}">
                <a16:creationId xmlns="" xmlns:a16="http://schemas.microsoft.com/office/drawing/2014/main" id="{85960B09-A88D-4D55-8234-82FB6CAE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833" y="172718"/>
            <a:ext cx="1353973" cy="19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провадження програми розвитку дітей &quot;Впевнений старт&quot; - Комунальний заклад  &quot;Дошкільний навчальний заклад (ясла-садок) № 411 комбінованого типу  Харківської міської ради&quot;">
            <a:extLst>
              <a:ext uri="{FF2B5EF4-FFF2-40B4-BE49-F238E27FC236}">
                <a16:creationId xmlns="" xmlns:a16="http://schemas.microsoft.com/office/drawing/2014/main" id="{E2344F79-0648-422F-AC98-6851569D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8779">
            <a:off x="5650964" y="320598"/>
            <a:ext cx="3465827" cy="18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сеукраїнська громадська організація &quot;Асоціація працівників дошкільної  освіти&quot;: Я у Світі">
            <a:extLst>
              <a:ext uri="{FF2B5EF4-FFF2-40B4-BE49-F238E27FC236}">
                <a16:creationId xmlns="" xmlns:a16="http://schemas.microsoft.com/office/drawing/2014/main" id="{043260A8-76C9-4518-B61C-FF9E37A0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054" y="2047287"/>
            <a:ext cx="2016471" cy="2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npleno.com.ua/images/000095519.jpeg">
            <a:extLst>
              <a:ext uri="{FF2B5EF4-FFF2-40B4-BE49-F238E27FC236}">
                <a16:creationId xmlns="" xmlns:a16="http://schemas.microsoft.com/office/drawing/2014/main" id="{F01F12BB-249E-4BBC-90A6-9027E3C2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24" y="2282490"/>
            <a:ext cx="1430864" cy="19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итяча хореографія: навчально-методичний посібник (3-тє вид., зі змінами та  доповн.) - BOD Україна - ваш навігатор в світі книг">
            <a:extLst>
              <a:ext uri="{FF2B5EF4-FFF2-40B4-BE49-F238E27FC236}">
                <a16:creationId xmlns="" xmlns:a16="http://schemas.microsoft.com/office/drawing/2014/main" id="{77E9BC08-9A13-4306-B970-C1C1C54A0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4713" y="4408504"/>
            <a:ext cx="1389811" cy="19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світні програми, що реалізуються в закладі – КЗ&quot;ДНЗ №47ВМР&quot;">
            <a:extLst>
              <a:ext uri="{FF2B5EF4-FFF2-40B4-BE49-F238E27FC236}">
                <a16:creationId xmlns="" xmlns:a16="http://schemas.microsoft.com/office/drawing/2014/main" id="{287CF015-C195-4D64-BD87-91B25D72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04597"/>
            <a:ext cx="1301389" cy="19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нига Книга Веселкова музикотерапія. Програма оздоровчо-освітньої роботи з  дітьми старшого дошкільного віку (919513) от продавца: ShopBaby24 – купить  в Украине | ROZETKA | Выгодные цены, отзывы покупателей">
            <a:extLst>
              <a:ext uri="{FF2B5EF4-FFF2-40B4-BE49-F238E27FC236}">
                <a16:creationId xmlns="" xmlns:a16="http://schemas.microsoft.com/office/drawing/2014/main" id="{36AD33CE-1E19-4CF7-8DEE-90FFC40A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985" y="4452898"/>
            <a:ext cx="1335887" cy="19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нига «&quot;Грайлик&quot;. Програма з організації театралізованої діяльності в ДНЗ»  – Олена Березіна, купити за ціною 74 на YAKABOO: 978-966-634-784-1">
            <a:extLst>
              <a:ext uri="{FF2B5EF4-FFF2-40B4-BE49-F238E27FC236}">
                <a16:creationId xmlns="" xmlns:a16="http://schemas.microsoft.com/office/drawing/2014/main" id="{506680D8-E33B-4966-8CB0-C3F848A5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714" y="4672159"/>
            <a:ext cx="1389811" cy="19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15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8BD09DDB-8318-4395-BCFC-FC3A54581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144993"/>
              </p:ext>
            </p:extLst>
          </p:nvPr>
        </p:nvGraphicFramePr>
        <p:xfrm>
          <a:off x="323528" y="548680"/>
          <a:ext cx="86947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19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EA6DEDCA-5492-4BA1-8A70-F99F4ED149AC}"/>
              </a:ext>
            </a:extLst>
          </p:cNvPr>
          <p:cNvSpPr/>
          <p:nvPr/>
        </p:nvSpPr>
        <p:spPr>
          <a:xfrm>
            <a:off x="520100" y="332656"/>
            <a:ext cx="8570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 музичного виховання дітей дошкільного віку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D2AFB5B5-4AD3-4812-9D3D-B50D4133D1D6}"/>
              </a:ext>
            </a:extLst>
          </p:cNvPr>
          <p:cNvSpPr/>
          <p:nvPr/>
        </p:nvSpPr>
        <p:spPr>
          <a:xfrm>
            <a:off x="611560" y="98072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Виховання гармонійно розвинутої, естетично й творчо спрямованої особистості дитини під впливом цінностей українського і світового музичного мистецтва;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 загальної музикальності: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 здібностей музичного виконавства і творчості;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елементарних основ музичної культури, домірної вікові музичної компетенції.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31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BEAE288E-7C38-48D8-9EE9-DD1FE473D698}"/>
              </a:ext>
            </a:extLst>
          </p:cNvPr>
          <p:cNvSpPr/>
          <p:nvPr/>
        </p:nvSpPr>
        <p:spPr>
          <a:xfrm>
            <a:off x="251520" y="260648"/>
            <a:ext cx="8892480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Мета сучасних за­нять із музики та загального музичного ви­ховання у закладі дошкільної освіти є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забезпечення систематичного розвитку в дітей сприйняття прекрасного, естетичних почуттів та уявлень, формування основ ес­тетичного смаку.</a:t>
            </a:r>
            <a:endParaRPr lang="uk-UA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86CCA3B2-3610-4A0F-9D06-07BFA7AFD2D2}"/>
              </a:ext>
            </a:extLst>
          </p:cNvPr>
          <p:cNvSpPr/>
          <p:nvPr/>
        </p:nvSpPr>
        <p:spPr>
          <a:xfrm>
            <a:off x="198948" y="2508360"/>
            <a:ext cx="8964488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Дошкільна освіта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- це первинна ланка духовно-культурного становлення та розвитку особистості, то поліпшення ху­дожньо-естетичного виховання засобами музики в закладах дошкільної освіти є неодмінною умовою не лише художньо-ес­тетичного виховання, а й різнобічного роз­витку дітей.</a:t>
            </a:r>
            <a:endParaRPr lang="uk-UA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вято музики | Діти в місті Львів">
            <a:extLst>
              <a:ext uri="{FF2B5EF4-FFF2-40B4-BE49-F238E27FC236}">
                <a16:creationId xmlns="" xmlns:a16="http://schemas.microsoft.com/office/drawing/2014/main" id="{7404482E-B84B-473F-883B-F51C0698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63909"/>
            <a:ext cx="3404648" cy="19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63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96403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1.Базовий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 наук.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.: Т.О.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Піроженко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член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кореспондент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НАПН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проф., д-р псих. наук, 2021р..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2.Лист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21.08.2023 № 1/12490-23 «Про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2023/2024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3.Лист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02.09.2016 р. № 1/9 - 454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закладах».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4.Лист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14.08.2023 № 1/12038-23 «Про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переліки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рекомендованих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2023/2024».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5.Впевнений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старт 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стар¬шого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О.О.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Андрієтгі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О.П. Голубович, О.П.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Долинна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К. : 2012. - 66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6.Дитина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семи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 наук.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проекту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В.О.Огнев’юк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авт.кол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Г.В.Бєлєнька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О.Л.Богініч,В.М.Вертугіна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наук. ред.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Г.В.Бєлєнька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ун-т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Б.Грінченка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- 2020. - 440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7.Калуська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Соняшник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: комплексна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 Л.В.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Калуська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Мандрівець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2014. - 144 с.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Українське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дити¬ни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 О.І.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Л.М.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Возна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О.Л. Мак-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сименко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Мандрівець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2013. - 264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9.Малашевська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практика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сис¬теми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Розпочинаємо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високій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№8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2023року.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545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af0d71cb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5720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2990F7D2-44F6-4460-99C1-6E21934C5A45}"/>
              </a:ext>
            </a:extLst>
          </p:cNvPr>
          <p:cNvSpPr/>
          <p:nvPr/>
        </p:nvSpPr>
        <p:spPr>
          <a:xfrm>
            <a:off x="107504" y="404664"/>
            <a:ext cx="903649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Бажаю </a:t>
            </a:r>
            <a:r>
              <a:rPr lang="uk-UA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новому навчальному році — натхнення, сил, наснаги, неймовірних злетів і 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Перемоги України!</a:t>
            </a:r>
          </a:p>
        </p:txBody>
      </p:sp>
    </p:spTree>
    <p:extLst>
      <p:ext uri="{BB962C8B-B14F-4D97-AF65-F5344CB8AC3E}">
        <p14:creationId xmlns:p14="http://schemas.microsoft.com/office/powerpoint/2010/main" val="39269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5F40AC3C-CAAD-4C8E-8F5C-DDFCF029C67D}"/>
              </a:ext>
            </a:extLst>
          </p:cNvPr>
          <p:cNvSpPr/>
          <p:nvPr/>
        </p:nvSpPr>
        <p:spPr>
          <a:xfrm>
            <a:off x="323528" y="548680"/>
            <a:ext cx="8568952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Напередодні нового навчального року рекомендуємо виконати такі кроки: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перевірте документацію;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оновіть музично-розвивальне середовище;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передбачте підвищення власного професійного рівня;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сплануйте співпрацю з педагогами;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продумайте взаємодію з батьками.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9AA83DF-9326-4C7F-A796-64975C672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120666"/>
            <a:ext cx="3432345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28" y="155679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Ведення ділової документації музичного керівника закладу дошкільної освіти</a:t>
            </a:r>
          </a:p>
        </p:txBody>
      </p:sp>
      <p:pic>
        <p:nvPicPr>
          <p:cNvPr id="6" name="Picture 6" descr="ac1de083e32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312">
            <a:off x="5943600" y="4427538"/>
            <a:ext cx="2819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1961" y="16559"/>
            <a:ext cx="79928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 до «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Примірної інструкції з діловодства у дошкільних навчальних закладах»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(наказ Міністерства освіти і  науки, молоді та спорту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від 01.10.2012  № 1059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для музичних керівників є обов’язкова  така документація:</a:t>
            </a:r>
            <a:endParaRPr kumimoji="1" lang="en-US" altLang="ko-KR" sz="1400" b="1" dirty="0">
              <a:solidFill>
                <a:srgbClr val="3399FF"/>
              </a:solidFill>
              <a:latin typeface="굴림" pitchFamily="50" charset="-127"/>
            </a:endParaRPr>
          </a:p>
        </p:txBody>
      </p:sp>
      <p:pic>
        <p:nvPicPr>
          <p:cNvPr id="8" name="Picture 8" descr="malch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1610">
            <a:off x="5777035" y="4537804"/>
            <a:ext cx="3254129" cy="2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83A0AB02-F00A-4A05-A191-803C3B9E4A17}"/>
              </a:ext>
            </a:extLst>
          </p:cNvPr>
          <p:cNvSpPr/>
          <p:nvPr/>
        </p:nvSpPr>
        <p:spPr>
          <a:xfrm>
            <a:off x="0" y="1955551"/>
            <a:ext cx="8968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роботи: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перспективний і календарний;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проведення масових заходів, дійств музично-естетичного циклу;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Каталог матеріалів з музичного виховання </a:t>
            </a:r>
            <a:r>
              <a:rPr lang="uk-UA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(конспекти занять, сценарії музичних свят та розваг, музично-дидактичні ігри тощо);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Графік роботи музичної зали, затверджений керівником закладу.</a:t>
            </a:r>
            <a:endParaRPr kumimoji="1" lang="en-US" altLang="ko-KR" sz="2200" b="1" dirty="0">
              <a:solidFill>
                <a:srgbClr val="3399FF"/>
              </a:solidFill>
              <a:latin typeface="굴림" pitchFamily="50" charset="-127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FA5AE36F-A91C-420C-934C-C962281CEE15}"/>
              </a:ext>
            </a:extLst>
          </p:cNvPr>
          <p:cNvSpPr/>
          <p:nvPr/>
        </p:nvSpPr>
        <p:spPr>
          <a:xfrm>
            <a:off x="197768" y="4221088"/>
            <a:ext cx="85727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Щоденник з підвищення рівня професійної компетентності;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uk-UA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8A42EB-92FF-4246-ACCC-D1A582767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564" y="1020198"/>
            <a:ext cx="3387400" cy="3903695"/>
          </a:xfrm>
          <a:prstGeom prst="rect">
            <a:avLst/>
          </a:prstGeom>
        </p:spPr>
      </p:pic>
      <p:pic>
        <p:nvPicPr>
          <p:cNvPr id="6146" name="Picture 2" descr="Інформаційна відкритість">
            <a:extLst>
              <a:ext uri="{FF2B5EF4-FFF2-40B4-BE49-F238E27FC236}">
                <a16:creationId xmlns="" xmlns:a16="http://schemas.microsoft.com/office/drawing/2014/main" id="{0CBC3478-F6ED-4C5A-B4D4-F1176141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2" y="2544130"/>
            <a:ext cx="1671406" cy="22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грама розвитку дитини дошкільного віку “Українське дошкілля”">
            <a:extLst>
              <a:ext uri="{FF2B5EF4-FFF2-40B4-BE49-F238E27FC236}">
                <a16:creationId xmlns="" xmlns:a16="http://schemas.microsoft.com/office/drawing/2014/main" id="{85960B09-A88D-4D55-8234-82FB6CAE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1544" y="1496029"/>
            <a:ext cx="1524988" cy="21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провадження програми розвитку дітей &quot;Впевнений старт&quot; - Комунальний заклад  &quot;Дошкільний навчальний заклад (ясла-садок) № 411 комбінованого типу  Харківської міської ради&quot;">
            <a:extLst>
              <a:ext uri="{FF2B5EF4-FFF2-40B4-BE49-F238E27FC236}">
                <a16:creationId xmlns="" xmlns:a16="http://schemas.microsoft.com/office/drawing/2014/main" id="{E2344F79-0648-422F-AC98-6851569D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8779">
            <a:off x="6279383" y="1833310"/>
            <a:ext cx="2818497" cy="1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сеукраїнська громадська організація &quot;Асоціація працівників дошкільної  освіти&quot;: Я у Світі">
            <a:extLst>
              <a:ext uri="{FF2B5EF4-FFF2-40B4-BE49-F238E27FC236}">
                <a16:creationId xmlns="" xmlns:a16="http://schemas.microsoft.com/office/drawing/2014/main" id="{043260A8-76C9-4518-B61C-FF9E37A0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964" y="3789040"/>
            <a:ext cx="2148092" cy="26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npleno.com.ua/images/000095519.jpeg">
            <a:extLst>
              <a:ext uri="{FF2B5EF4-FFF2-40B4-BE49-F238E27FC236}">
                <a16:creationId xmlns="" xmlns:a16="http://schemas.microsoft.com/office/drawing/2014/main" id="{F01F12BB-249E-4BBC-90A6-9027E3C2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016" y="4410968"/>
            <a:ext cx="1671406" cy="23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1680B5AA-B891-4D3A-8FB2-BE46C37BABC3}"/>
              </a:ext>
            </a:extLst>
          </p:cNvPr>
          <p:cNvSpPr/>
          <p:nvPr/>
        </p:nvSpPr>
        <p:spPr>
          <a:xfrm>
            <a:off x="60460" y="85777"/>
            <a:ext cx="9023080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МОН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14.08.2023 № 1/12038-23 «Про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переліки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Міністерством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науки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освітньому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2023/2024»</a:t>
            </a:r>
            <a:endParaRPr lang="uk-UA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313831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 до “Примірної інструкції з діловодства у дошкільних навчальних закладах”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згідно з методикою музичного виховання у дошкільному навчальному закладі робота музкерівника регламентується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календарним планом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який є основним.</a:t>
            </a: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календарного плану </a:t>
            </a:r>
            <a:r>
              <a:rPr lang="uk-UA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затверджується</a:t>
            </a:r>
          </a:p>
          <a:p>
            <a:r>
              <a:rPr lang="uk-UA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І-ою</a:t>
            </a:r>
            <a:r>
              <a:rPr lang="uk-UA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педагогічною радою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враховуючи досвід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роботи, обізнаність з вимогами програми тощо. </a:t>
            </a:r>
            <a:endParaRPr lang="uk-UA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Календарний план складається </a:t>
            </a:r>
          </a:p>
          <a:p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відповідно до програми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 якою працює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дошкільний заклад. </a:t>
            </a:r>
            <a:endParaRPr lang="uk-UA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Надається право при плануванні проявляти 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творчість, ініціативу, враховуючи сучасні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вимоги до розвитку дітей дошкільного віку. </a:t>
            </a:r>
          </a:p>
        </p:txBody>
      </p:sp>
      <p:pic>
        <p:nvPicPr>
          <p:cNvPr id="3" name="Picture 6" descr="221d2687ab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7033">
            <a:off x="7129540" y="1243759"/>
            <a:ext cx="171767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lch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9631">
            <a:off x="5383364" y="4358242"/>
            <a:ext cx="330358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848" y="52317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 освітньої роботи розробляються для кожної вікової гру­пи окремо. </a:t>
            </a:r>
          </a:p>
          <a:p>
            <a:pPr algn="just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 є паралельні вікові групи, то складається для них один план з диференціацією завдань, в залежності від складу групи, кількості дітей, рівня їх розвитку тощо, на період від 1-2 тижнів до 1 місяця. 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музкерівника узгоджується з планами роботи вихователів. 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ньому мають бути відображені різні форми роботи з дітьми: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репертуар,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ним;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робота з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 батьками,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вихователями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EDEBABD5-3466-496C-9C5C-1AC000E14FF4}"/>
              </a:ext>
            </a:extLst>
          </p:cNvPr>
          <p:cNvSpPr/>
          <p:nvPr/>
        </p:nvSpPr>
        <p:spPr>
          <a:xfrm>
            <a:off x="29356" y="5877272"/>
            <a:ext cx="7710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6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60397C3D-2111-4A94-8784-0B55BAE3D48E}" vid="{73904492-286B-46C2-A573-A16AC4DFF62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1756</TotalTime>
  <Words>2383</Words>
  <Application>Microsoft Office PowerPoint</Application>
  <PresentationFormat>Экран (4:3)</PresentationFormat>
  <Paragraphs>590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Blueday</dc:title>
  <dc:creator>Sunny</dc:creator>
  <cp:lastModifiedBy>Пользователь</cp:lastModifiedBy>
  <cp:revision>132</cp:revision>
  <dcterms:created xsi:type="dcterms:W3CDTF">2001-06-22T04:27:45Z</dcterms:created>
  <dcterms:modified xsi:type="dcterms:W3CDTF">2023-09-14T11:12:27Z</dcterms:modified>
</cp:coreProperties>
</file>